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62" r:id="rId4"/>
    <p:sldId id="261" r:id="rId5"/>
    <p:sldId id="271" r:id="rId6"/>
    <p:sldId id="273" r:id="rId7"/>
    <p:sldId id="267" r:id="rId8"/>
    <p:sldId id="258" r:id="rId9"/>
    <p:sldId id="268" r:id="rId10"/>
    <p:sldId id="259" r:id="rId11"/>
    <p:sldId id="27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38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 Julia Blas" userId="1798a6c0-88ea-45f2-9baa-c33f280a47a8" providerId="ADAL" clId="{47611444-5E83-4D7A-A1B0-FFE56ED3170A}"/>
    <pc:docChg chg="undo redo custSel addSld modSld">
      <pc:chgData name="Maria Julia Blas" userId="1798a6c0-88ea-45f2-9baa-c33f280a47a8" providerId="ADAL" clId="{47611444-5E83-4D7A-A1B0-FFE56ED3170A}" dt="2021-10-21T22:04:15.168" v="77" actId="20577"/>
      <pc:docMkLst>
        <pc:docMk/>
      </pc:docMkLst>
      <pc:sldChg chg="modSp mod">
        <pc:chgData name="Maria Julia Blas" userId="1798a6c0-88ea-45f2-9baa-c33f280a47a8" providerId="ADAL" clId="{47611444-5E83-4D7A-A1B0-FFE56ED3170A}" dt="2021-10-21T21:59:03.419" v="47"/>
        <pc:sldMkLst>
          <pc:docMk/>
          <pc:sldMk cId="2689013618" sldId="256"/>
        </pc:sldMkLst>
        <pc:spChg chg="mod">
          <ac:chgData name="Maria Julia Blas" userId="1798a6c0-88ea-45f2-9baa-c33f280a47a8" providerId="ADAL" clId="{47611444-5E83-4D7A-A1B0-FFE56ED3170A}" dt="2021-10-21T21:59:03.419" v="47"/>
          <ac:spMkLst>
            <pc:docMk/>
            <pc:sldMk cId="2689013618" sldId="256"/>
            <ac:spMk id="4" creationId="{865F4194-5049-413D-A554-8EF3CF9B5B5F}"/>
          </ac:spMkLst>
        </pc:spChg>
        <pc:spChg chg="mod">
          <ac:chgData name="Maria Julia Blas" userId="1798a6c0-88ea-45f2-9baa-c33f280a47a8" providerId="ADAL" clId="{47611444-5E83-4D7A-A1B0-FFE56ED3170A}" dt="2021-10-21T21:47:53.379" v="32" actId="5793"/>
          <ac:spMkLst>
            <pc:docMk/>
            <pc:sldMk cId="2689013618" sldId="256"/>
            <ac:spMk id="5" creationId="{5BB3DF5E-9380-4AC0-857C-21CD6DC6894C}"/>
          </ac:spMkLst>
        </pc:spChg>
      </pc:sldChg>
      <pc:sldChg chg="modSp add mod">
        <pc:chgData name="Maria Julia Blas" userId="1798a6c0-88ea-45f2-9baa-c33f280a47a8" providerId="ADAL" clId="{47611444-5E83-4D7A-A1B0-FFE56ED3170A}" dt="2021-10-21T21:48:13.928" v="34" actId="790"/>
        <pc:sldMkLst>
          <pc:docMk/>
          <pc:sldMk cId="2380396647" sldId="258"/>
        </pc:sldMkLst>
        <pc:spChg chg="mod">
          <ac:chgData name="Maria Julia Blas" userId="1798a6c0-88ea-45f2-9baa-c33f280a47a8" providerId="ADAL" clId="{47611444-5E83-4D7A-A1B0-FFE56ED3170A}" dt="2021-10-21T21:48:13.928" v="34" actId="790"/>
          <ac:spMkLst>
            <pc:docMk/>
            <pc:sldMk cId="2380396647" sldId="258"/>
            <ac:spMk id="4" creationId="{865F4194-5049-413D-A554-8EF3CF9B5B5F}"/>
          </ac:spMkLst>
        </pc:spChg>
        <pc:spChg chg="mod">
          <ac:chgData name="Maria Julia Blas" userId="1798a6c0-88ea-45f2-9baa-c33f280a47a8" providerId="ADAL" clId="{47611444-5E83-4D7A-A1B0-FFE56ED3170A}" dt="2021-10-21T21:47:50.307" v="31" actId="5793"/>
          <ac:spMkLst>
            <pc:docMk/>
            <pc:sldMk cId="2380396647" sldId="258"/>
            <ac:spMk id="5" creationId="{5BB3DF5E-9380-4AC0-857C-21CD6DC6894C}"/>
          </ac:spMkLst>
        </pc:spChg>
      </pc:sldChg>
      <pc:sldChg chg="modSp add mod">
        <pc:chgData name="Maria Julia Blas" userId="1798a6c0-88ea-45f2-9baa-c33f280a47a8" providerId="ADAL" clId="{47611444-5E83-4D7A-A1B0-FFE56ED3170A}" dt="2021-10-21T21:48:18.858" v="35" actId="790"/>
        <pc:sldMkLst>
          <pc:docMk/>
          <pc:sldMk cId="3396499180" sldId="259"/>
        </pc:sldMkLst>
        <pc:spChg chg="mod">
          <ac:chgData name="Maria Julia Blas" userId="1798a6c0-88ea-45f2-9baa-c33f280a47a8" providerId="ADAL" clId="{47611444-5E83-4D7A-A1B0-FFE56ED3170A}" dt="2021-10-21T21:48:18.858" v="35" actId="790"/>
          <ac:spMkLst>
            <pc:docMk/>
            <pc:sldMk cId="3396499180" sldId="259"/>
            <ac:spMk id="4" creationId="{865F4194-5049-413D-A554-8EF3CF9B5B5F}"/>
          </ac:spMkLst>
        </pc:spChg>
        <pc:spChg chg="mod">
          <ac:chgData name="Maria Julia Blas" userId="1798a6c0-88ea-45f2-9baa-c33f280a47a8" providerId="ADAL" clId="{47611444-5E83-4D7A-A1B0-FFE56ED3170A}" dt="2021-10-21T21:47:47.290" v="30" actId="5793"/>
          <ac:spMkLst>
            <pc:docMk/>
            <pc:sldMk cId="3396499180" sldId="259"/>
            <ac:spMk id="5" creationId="{5BB3DF5E-9380-4AC0-857C-21CD6DC6894C}"/>
          </ac:spMkLst>
        </pc:spChg>
      </pc:sldChg>
      <pc:sldChg chg="add">
        <pc:chgData name="Maria Julia Blas" userId="1798a6c0-88ea-45f2-9baa-c33f280a47a8" providerId="ADAL" clId="{47611444-5E83-4D7A-A1B0-FFE56ED3170A}" dt="2021-10-21T21:54:09.965" v="36" actId="2890"/>
        <pc:sldMkLst>
          <pc:docMk/>
          <pc:sldMk cId="2303022910" sldId="260"/>
        </pc:sldMkLst>
      </pc:sldChg>
      <pc:sldChg chg="add">
        <pc:chgData name="Maria Julia Blas" userId="1798a6c0-88ea-45f2-9baa-c33f280a47a8" providerId="ADAL" clId="{47611444-5E83-4D7A-A1B0-FFE56ED3170A}" dt="2021-10-21T21:54:16.152" v="37" actId="2890"/>
        <pc:sldMkLst>
          <pc:docMk/>
          <pc:sldMk cId="2610033561" sldId="261"/>
        </pc:sldMkLst>
      </pc:sldChg>
      <pc:sldChg chg="modSp add mod">
        <pc:chgData name="Maria Julia Blas" userId="1798a6c0-88ea-45f2-9baa-c33f280a47a8" providerId="ADAL" clId="{47611444-5E83-4D7A-A1B0-FFE56ED3170A}" dt="2021-10-21T22:00:20.259" v="53"/>
        <pc:sldMkLst>
          <pc:docMk/>
          <pc:sldMk cId="1872495129" sldId="262"/>
        </pc:sldMkLst>
        <pc:spChg chg="mod">
          <ac:chgData name="Maria Julia Blas" userId="1798a6c0-88ea-45f2-9baa-c33f280a47a8" providerId="ADAL" clId="{47611444-5E83-4D7A-A1B0-FFE56ED3170A}" dt="2021-10-21T22:00:20.259" v="53"/>
          <ac:spMkLst>
            <pc:docMk/>
            <pc:sldMk cId="1872495129" sldId="262"/>
            <ac:spMk id="4" creationId="{865F4194-5049-413D-A554-8EF3CF9B5B5F}"/>
          </ac:spMkLst>
        </pc:spChg>
      </pc:sldChg>
      <pc:sldChg chg="modSp add mod">
        <pc:chgData name="Maria Julia Blas" userId="1798a6c0-88ea-45f2-9baa-c33f280a47a8" providerId="ADAL" clId="{47611444-5E83-4D7A-A1B0-FFE56ED3170A}" dt="2021-10-21T22:03:31.997" v="64" actId="20577"/>
        <pc:sldMkLst>
          <pc:docMk/>
          <pc:sldMk cId="652110076" sldId="263"/>
        </pc:sldMkLst>
        <pc:spChg chg="mod">
          <ac:chgData name="Maria Julia Blas" userId="1798a6c0-88ea-45f2-9baa-c33f280a47a8" providerId="ADAL" clId="{47611444-5E83-4D7A-A1B0-FFE56ED3170A}" dt="2021-10-21T22:03:31.997" v="64" actId="20577"/>
          <ac:spMkLst>
            <pc:docMk/>
            <pc:sldMk cId="652110076" sldId="263"/>
            <ac:spMk id="4" creationId="{865F4194-5049-413D-A554-8EF3CF9B5B5F}"/>
          </ac:spMkLst>
        </pc:spChg>
      </pc:sldChg>
      <pc:sldChg chg="add">
        <pc:chgData name="Maria Julia Blas" userId="1798a6c0-88ea-45f2-9baa-c33f280a47a8" providerId="ADAL" clId="{47611444-5E83-4D7A-A1B0-FFE56ED3170A}" dt="2021-10-21T22:03:51.607" v="65" actId="2890"/>
        <pc:sldMkLst>
          <pc:docMk/>
          <pc:sldMk cId="3428583718" sldId="264"/>
        </pc:sldMkLst>
      </pc:sldChg>
      <pc:sldChg chg="modSp add mod">
        <pc:chgData name="Maria Julia Blas" userId="1798a6c0-88ea-45f2-9baa-c33f280a47a8" providerId="ADAL" clId="{47611444-5E83-4D7A-A1B0-FFE56ED3170A}" dt="2021-10-21T22:04:15.168" v="77" actId="20577"/>
        <pc:sldMkLst>
          <pc:docMk/>
          <pc:sldMk cId="1649741881" sldId="265"/>
        </pc:sldMkLst>
        <pc:spChg chg="mod">
          <ac:chgData name="Maria Julia Blas" userId="1798a6c0-88ea-45f2-9baa-c33f280a47a8" providerId="ADAL" clId="{47611444-5E83-4D7A-A1B0-FFE56ED3170A}" dt="2021-10-21T22:04:15.168" v="77" actId="20577"/>
          <ac:spMkLst>
            <pc:docMk/>
            <pc:sldMk cId="1649741881" sldId="265"/>
            <ac:spMk id="4" creationId="{865F4194-5049-413D-A554-8EF3CF9B5B5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906F4-7247-433C-AC03-00753FC765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D8E028-356E-44DB-B027-EA561C6FDC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4CE53-C291-412B-91DC-DA0D7DACE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B78C-6F4E-49FB-B44D-22375AB0BA27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B0090-0D4C-469A-9538-CA031330F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9B5D2-828E-4F8B-9B19-A4F404606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18E78-2DFB-4710-9F76-DE5133C99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17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879C-276B-40BA-9260-D23E1A57D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D8795D-1AFF-431A-935D-DED9D26C3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BE9FC-AF9F-40BC-8CD9-AA410FDA4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B78C-6F4E-49FB-B44D-22375AB0BA27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28F26-5B3D-4EA8-9C7C-918F7088B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9C207-1782-4454-96DD-B74701334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18E78-2DFB-4710-9F76-DE5133C99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403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8FF44F-3A9E-48A4-8E86-80EDAC7A0B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DC866B-08B4-4BFD-A3D2-BC10AC80E7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BCA7B-0376-48AD-BB82-03FCEE8DE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B78C-6F4E-49FB-B44D-22375AB0BA27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FFBA3-1647-4A46-8C96-420ACE889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A101E-E3A6-424F-ABF6-50591645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18E78-2DFB-4710-9F76-DE5133C99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299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A20AA-32C8-4BA3-9684-AAABC44C4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FF6E7-6A7E-400B-AF61-CCEEA1F1A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256C5-067F-46B6-B6E4-4EB3F3235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B78C-6F4E-49FB-B44D-22375AB0BA27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29706-9FCF-408D-9B91-681AE641F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E4E83-A681-4CE3-BE7C-1A17AAD00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18E78-2DFB-4710-9F76-DE5133C99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72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12F10-C31A-451E-B19F-79B000388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703F4-9DC9-4AA8-B11F-CA807F35A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ED3CB-3D08-4ADD-8C18-2D10303B3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B78C-6F4E-49FB-B44D-22375AB0BA27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AD548-E3E4-46C6-A62A-9CA32F75E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9D66A-6A96-432F-9A52-6193E4BB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18E78-2DFB-4710-9F76-DE5133C99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62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E0CA0-3960-438C-B5E1-9D8799918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45C59-DD7E-489A-A40D-A22B5B33B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6AA1E4-561F-4E76-9B35-CE9E055874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F7AA29-FCDA-4806-9B1B-E1FC0A01B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B78C-6F4E-49FB-B44D-22375AB0BA27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62DC7B-7AE5-491B-8DB9-17908BD78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7147F9-AC5D-46A2-BB36-0B89A37C4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18E78-2DFB-4710-9F76-DE5133C99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33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AA41A-F20C-49F7-B6F5-59BB234FB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6A635-06D9-436F-9573-BD88A52FF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9A8239-C2F5-4F6C-B7FB-594D7C92EE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7C4F2B-0C6B-4ACA-A442-F388EBF181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88F391-C78C-46A1-AE2A-4DDE70093F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B54771-8785-4CB8-9E31-394E2917B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B78C-6F4E-49FB-B44D-22375AB0BA27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85401-0D94-464E-AF0D-F6DD09FA5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ADD897-225E-420B-87A8-B8E6ED530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18E78-2DFB-4710-9F76-DE5133C99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515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80263-F1A3-4979-91B1-E4CA82E6D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D7B3EF-DD2D-4EB2-B88B-32440CEF5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B78C-6F4E-49FB-B44D-22375AB0BA27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B8F1FB-8BA4-49D8-BB34-B7D84D0A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261A9B-F6F4-4123-8F43-0AD9B34D0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18E78-2DFB-4710-9F76-DE5133C99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46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AD2FEE-37D8-4C2E-BDD8-4DE830B92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B78C-6F4E-49FB-B44D-22375AB0BA27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2F79C1-A3A7-452C-916E-889A79F0E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49DB41-864D-4564-8875-4E2778907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18E78-2DFB-4710-9F76-DE5133C99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59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36787-CFDA-487C-B335-7F98C0E40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A6CBF-0F94-4BC5-9207-F69DA4509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6B354B-D017-4EA7-BA65-7B2EB86BC0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D70A76-CA1E-43FD-BEB0-AE7096C88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B78C-6F4E-49FB-B44D-22375AB0BA27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2B7701-0F43-488B-AD37-8312B1B03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C79D6C-F2D4-46F3-99DF-433A83CC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18E78-2DFB-4710-9F76-DE5133C99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228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B4A05-637A-470D-98DA-EFDD5F9D7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E3FE35-340A-48C6-94BD-5614347DBA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96F872-D192-4798-B81E-DFB3B3B579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21C824-895E-446A-8E29-CAF4AA14B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B78C-6F4E-49FB-B44D-22375AB0BA27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240A1A-4818-4681-A9EF-38F259F54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763DE-84AA-4F53-8B4E-8D75B45DD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18E78-2DFB-4710-9F76-DE5133C99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539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0C56FE-60C4-4065-AB7B-51772ECF5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732DC-CA2A-432B-B142-9F5B5B0E14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15376-8581-4FA9-801B-F5EA5CD486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DB78C-6F4E-49FB-B44D-22375AB0BA27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F0CB6-D421-47B0-8F54-CA221FA089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8A42F-8AAA-4D4B-9BC9-77D39AA863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18E78-2DFB-4710-9F76-DE5133C99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53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lejandro.moraleshernandez@uhasselt.be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alejandro.moraleshernandez@uhasselt.be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2.png"/><Relationship Id="rId7" Type="http://schemas.openxmlformats.org/officeDocument/2006/relationships/image" Target="../media/image3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22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13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2B1A8-19B8-4092-B753-F653F70DB6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400" y="3429000"/>
            <a:ext cx="11557000" cy="1763436"/>
          </a:xfrm>
        </p:spPr>
        <p:txBody>
          <a:bodyPr>
            <a:noAutofit/>
          </a:bodyPr>
          <a:lstStyle/>
          <a:p>
            <a:r>
              <a:rPr lang="en-GB" sz="4800" dirty="0"/>
              <a:t>Multi-objective simulation optimization of the adhesive bonding process of materials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0873B6-5140-4750-B673-9507EA6AC2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400" y="5425661"/>
            <a:ext cx="6178826" cy="1143000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/>
              <a:t>Alejandro Morales-Hern</a:t>
            </a:r>
            <a:r>
              <a:rPr lang="es-419" sz="2800" dirty="0" err="1"/>
              <a:t>ández</a:t>
            </a:r>
            <a:endParaRPr lang="en-US" sz="2800" dirty="0"/>
          </a:p>
          <a:p>
            <a:r>
              <a:rPr lang="en-US" sz="2800" dirty="0"/>
              <a:t>University of Hasselt</a:t>
            </a:r>
          </a:p>
          <a:p>
            <a:r>
              <a:rPr lang="es-419" sz="2800" dirty="0" err="1">
                <a:hlinkClick r:id="rId3"/>
              </a:rPr>
              <a:t>alejandro.moraleshernandez</a:t>
            </a:r>
            <a:r>
              <a:rPr lang="en-US" sz="2800" dirty="0">
                <a:hlinkClick r:id="rId3"/>
              </a:rPr>
              <a:t>@uhasselt.be</a:t>
            </a:r>
            <a:r>
              <a:rPr lang="en-US" sz="28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DDE65B-00C8-490C-BB9D-69A92D00D8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50" t="35164" r="11883" b="35221"/>
          <a:stretch/>
        </p:blipFill>
        <p:spPr>
          <a:xfrm>
            <a:off x="10644551" y="6052809"/>
            <a:ext cx="1439432" cy="408990"/>
          </a:xfrm>
          <a:prstGeom prst="rect">
            <a:avLst/>
          </a:prstGeom>
        </p:spPr>
      </p:pic>
      <p:pic>
        <p:nvPicPr>
          <p:cNvPr id="1026" name="Picture 3" descr="image001">
            <a:extLst>
              <a:ext uri="{FF2B5EF4-FFF2-40B4-BE49-F238E27FC236}">
                <a16:creationId xmlns:a16="http://schemas.microsoft.com/office/drawing/2014/main" id="{CB4E35E7-5920-42B3-BB04-3EEB898F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819" y="5816829"/>
            <a:ext cx="1625357" cy="812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Logo UHasselt">
            <a:extLst>
              <a:ext uri="{FF2B5EF4-FFF2-40B4-BE49-F238E27FC236}">
                <a16:creationId xmlns:a16="http://schemas.microsoft.com/office/drawing/2014/main" id="{99BFFE48-64A2-46F3-8F30-78ED5F7BC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916" y="5865850"/>
            <a:ext cx="987147" cy="76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 UHasselt">
            <a:extLst>
              <a:ext uri="{FF2B5EF4-FFF2-40B4-BE49-F238E27FC236}">
                <a16:creationId xmlns:a16="http://schemas.microsoft.com/office/drawing/2014/main" id="{305B8B51-0E5F-440D-9306-C39B0A1A7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807" y="5865851"/>
            <a:ext cx="1234225" cy="76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060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5F4194-5049-413D-A554-8EF3CF9B5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0976"/>
          </a:xfrm>
        </p:spPr>
        <p:txBody>
          <a:bodyPr/>
          <a:lstStyle/>
          <a:p>
            <a:r>
              <a:rPr lang="en-US" dirty="0"/>
              <a:t>Conclusions and future work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8F70EF-84C0-44E5-94F6-C9279F01AD45}"/>
              </a:ext>
            </a:extLst>
          </p:cNvPr>
          <p:cNvSpPr/>
          <p:nvPr/>
        </p:nvSpPr>
        <p:spPr>
          <a:xfrm>
            <a:off x="838200" y="1443841"/>
            <a:ext cx="1068125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Learning techniques allows to obtain high-quality solutions within a smaller number of experiments, compared with a popular and well-known algorithm such as NSGA-II.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use of the infill criterion allows the algorithm to efficiently search for the Pareto-optimal process settings, exploiting the information that has been learned from the already observed process settings (through the GPR and LRC models)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Future research will focus on the development of an interactive software tool, allowing lab experts to validate the results generated by the algorithm in a real-life test environment, and to apply this type of algorithm also to other process optimization problems.</a:t>
            </a:r>
          </a:p>
        </p:txBody>
      </p:sp>
    </p:spTree>
    <p:extLst>
      <p:ext uri="{BB962C8B-B14F-4D97-AF65-F5344CB8AC3E}">
        <p14:creationId xmlns:p14="http://schemas.microsoft.com/office/powerpoint/2010/main" val="3396499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2B1A8-19B8-4092-B753-F653F70DB6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400" y="3429000"/>
            <a:ext cx="11557000" cy="1763436"/>
          </a:xfrm>
        </p:spPr>
        <p:txBody>
          <a:bodyPr>
            <a:noAutofit/>
          </a:bodyPr>
          <a:lstStyle/>
          <a:p>
            <a:r>
              <a:rPr lang="en-GB" sz="4800" dirty="0"/>
              <a:t>Multi-objective simulation optimization of the adhesive bonding process of materials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0873B6-5140-4750-B673-9507EA6AC2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400" y="5425661"/>
            <a:ext cx="6178826" cy="1143000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/>
              <a:t>Alejandro Morales-Hern</a:t>
            </a:r>
            <a:r>
              <a:rPr lang="es-419" sz="2800" dirty="0" err="1"/>
              <a:t>ández</a:t>
            </a:r>
            <a:endParaRPr lang="en-US" sz="2800" dirty="0"/>
          </a:p>
          <a:p>
            <a:r>
              <a:rPr lang="en-US" sz="2800" dirty="0"/>
              <a:t>University of Hasselt</a:t>
            </a:r>
          </a:p>
          <a:p>
            <a:r>
              <a:rPr lang="es-419" sz="2800" dirty="0" err="1">
                <a:hlinkClick r:id="rId3"/>
              </a:rPr>
              <a:t>alejandro.moraleshernandez</a:t>
            </a:r>
            <a:r>
              <a:rPr lang="en-US" sz="2800" dirty="0">
                <a:hlinkClick r:id="rId3"/>
              </a:rPr>
              <a:t>@uhasselt.be</a:t>
            </a:r>
            <a:r>
              <a:rPr lang="en-US" sz="28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DDE65B-00C8-490C-BB9D-69A92D00D8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50" t="35164" r="11883" b="35221"/>
          <a:stretch/>
        </p:blipFill>
        <p:spPr>
          <a:xfrm>
            <a:off x="10644551" y="6052809"/>
            <a:ext cx="1439432" cy="408990"/>
          </a:xfrm>
          <a:prstGeom prst="rect">
            <a:avLst/>
          </a:prstGeom>
        </p:spPr>
      </p:pic>
      <p:pic>
        <p:nvPicPr>
          <p:cNvPr id="1026" name="Picture 3" descr="image001">
            <a:extLst>
              <a:ext uri="{FF2B5EF4-FFF2-40B4-BE49-F238E27FC236}">
                <a16:creationId xmlns:a16="http://schemas.microsoft.com/office/drawing/2014/main" id="{CB4E35E7-5920-42B3-BB04-3EEB898F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819" y="5816829"/>
            <a:ext cx="1625357" cy="812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Logo UHasselt">
            <a:extLst>
              <a:ext uri="{FF2B5EF4-FFF2-40B4-BE49-F238E27FC236}">
                <a16:creationId xmlns:a16="http://schemas.microsoft.com/office/drawing/2014/main" id="{99BFFE48-64A2-46F3-8F30-78ED5F7BC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916" y="5865850"/>
            <a:ext cx="987147" cy="76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 UHasselt">
            <a:extLst>
              <a:ext uri="{FF2B5EF4-FFF2-40B4-BE49-F238E27FC236}">
                <a16:creationId xmlns:a16="http://schemas.microsoft.com/office/drawing/2014/main" id="{305B8B51-0E5F-440D-9306-C39B0A1A7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807" y="5865851"/>
            <a:ext cx="1234225" cy="76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879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5F4194-5049-413D-A554-8EF3CF9B5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4763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6" name="Picture 5" descr="In order to improve fuel efficiency, vehicle weight has to be reduced and, to obtain that, thinner steel sheets are used in the body.">
            <a:extLst>
              <a:ext uri="{FF2B5EF4-FFF2-40B4-BE49-F238E27FC236}">
                <a16:creationId xmlns:a16="http://schemas.microsoft.com/office/drawing/2014/main" id="{6AF28D23-7CC0-4EF3-B42E-6EAD63D7B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27" y="1499577"/>
            <a:ext cx="1410583" cy="239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vak 4">
            <a:extLst>
              <a:ext uri="{FF2B5EF4-FFF2-40B4-BE49-F238E27FC236}">
                <a16:creationId xmlns:a16="http://schemas.microsoft.com/office/drawing/2014/main" id="{8E77CB67-BB97-4BD7-B7B8-17516C1EA496}"/>
              </a:ext>
            </a:extLst>
          </p:cNvPr>
          <p:cNvSpPr txBox="1"/>
          <p:nvPr/>
        </p:nvSpPr>
        <p:spPr>
          <a:xfrm>
            <a:off x="1662805" y="1545757"/>
            <a:ext cx="3923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nl-BE" sz="1400" dirty="0" err="1"/>
              <a:t>Need</a:t>
            </a:r>
            <a:r>
              <a:rPr lang="nl-BE" sz="1400" dirty="0"/>
              <a:t> </a:t>
            </a:r>
            <a:r>
              <a:rPr lang="nl-BE" sz="1400" dirty="0" err="1"/>
              <a:t>for</a:t>
            </a:r>
            <a:r>
              <a:rPr lang="nl-BE" sz="1400" dirty="0"/>
              <a:t> </a:t>
            </a:r>
            <a:r>
              <a:rPr lang="nl-BE" sz="1400" dirty="0" err="1"/>
              <a:t>better</a:t>
            </a:r>
            <a:r>
              <a:rPr lang="nl-BE" sz="1400" dirty="0"/>
              <a:t> </a:t>
            </a:r>
            <a:r>
              <a:rPr lang="nl-BE" sz="1400" dirty="0" err="1"/>
              <a:t>fuel</a:t>
            </a:r>
            <a:r>
              <a:rPr lang="nl-BE" sz="1400" dirty="0"/>
              <a:t> efficiency</a:t>
            </a:r>
            <a:endParaRPr lang="nl-NL" sz="1400" dirty="0"/>
          </a:p>
        </p:txBody>
      </p:sp>
      <p:sp>
        <p:nvSpPr>
          <p:cNvPr id="8" name="Tekstvak 8">
            <a:extLst>
              <a:ext uri="{FF2B5EF4-FFF2-40B4-BE49-F238E27FC236}">
                <a16:creationId xmlns:a16="http://schemas.microsoft.com/office/drawing/2014/main" id="{B6FE0DB5-9238-4832-97AE-66ACBC949E28}"/>
              </a:ext>
            </a:extLst>
          </p:cNvPr>
          <p:cNvSpPr txBox="1"/>
          <p:nvPr/>
        </p:nvSpPr>
        <p:spPr>
          <a:xfrm>
            <a:off x="1662758" y="2104741"/>
            <a:ext cx="4618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nl-BE" sz="1400" dirty="0" err="1"/>
              <a:t>Results</a:t>
            </a:r>
            <a:r>
              <a:rPr lang="nl-BE" sz="1400" dirty="0"/>
              <a:t> in </a:t>
            </a:r>
            <a:r>
              <a:rPr lang="nl-BE" sz="1400" dirty="0" err="1"/>
              <a:t>lighter</a:t>
            </a:r>
            <a:r>
              <a:rPr lang="nl-BE" sz="1400" dirty="0"/>
              <a:t> </a:t>
            </a:r>
            <a:r>
              <a:rPr lang="nl-BE" sz="1400" dirty="0" err="1"/>
              <a:t>bodies</a:t>
            </a:r>
            <a:r>
              <a:rPr lang="nl-BE" sz="1400" dirty="0"/>
              <a:t>, new </a:t>
            </a:r>
            <a:r>
              <a:rPr lang="nl-BE" sz="1400" dirty="0" err="1"/>
              <a:t>materials</a:t>
            </a:r>
            <a:endParaRPr lang="nl-NL" sz="1400" dirty="0"/>
          </a:p>
        </p:txBody>
      </p:sp>
      <p:sp>
        <p:nvSpPr>
          <p:cNvPr id="9" name="Tekstvak 9">
            <a:extLst>
              <a:ext uri="{FF2B5EF4-FFF2-40B4-BE49-F238E27FC236}">
                <a16:creationId xmlns:a16="http://schemas.microsoft.com/office/drawing/2014/main" id="{529CC381-5C0A-4282-9795-2B45C0DB542D}"/>
              </a:ext>
            </a:extLst>
          </p:cNvPr>
          <p:cNvSpPr txBox="1"/>
          <p:nvPr/>
        </p:nvSpPr>
        <p:spPr>
          <a:xfrm>
            <a:off x="1645186" y="2733021"/>
            <a:ext cx="4150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nl-BE" sz="1400" dirty="0" err="1"/>
              <a:t>Which</a:t>
            </a:r>
            <a:r>
              <a:rPr lang="nl-BE" sz="1400" dirty="0"/>
              <a:t> </a:t>
            </a:r>
            <a:r>
              <a:rPr lang="nl-BE" sz="1400" dirty="0" err="1"/>
              <a:t>tend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more fragile, more </a:t>
            </a:r>
            <a:r>
              <a:rPr lang="nl-BE" sz="1400" dirty="0" err="1"/>
              <a:t>difficult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join</a:t>
            </a:r>
            <a:endParaRPr lang="nl-NL" sz="1400" dirty="0"/>
          </a:p>
        </p:txBody>
      </p:sp>
      <p:sp>
        <p:nvSpPr>
          <p:cNvPr id="10" name="Tekstvak 10">
            <a:extLst>
              <a:ext uri="{FF2B5EF4-FFF2-40B4-BE49-F238E27FC236}">
                <a16:creationId xmlns:a16="http://schemas.microsoft.com/office/drawing/2014/main" id="{97710479-8D24-4B51-BAC2-C3FE05FE166D}"/>
              </a:ext>
            </a:extLst>
          </p:cNvPr>
          <p:cNvSpPr txBox="1"/>
          <p:nvPr/>
        </p:nvSpPr>
        <p:spPr>
          <a:xfrm>
            <a:off x="1662757" y="3363920"/>
            <a:ext cx="4150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nl-BE" sz="1400" dirty="0"/>
              <a:t>The right bonding </a:t>
            </a:r>
            <a:r>
              <a:rPr lang="nl-BE" sz="1400" dirty="0" err="1"/>
              <a:t>process</a:t>
            </a:r>
            <a:r>
              <a:rPr lang="nl-BE" sz="1400" dirty="0"/>
              <a:t> </a:t>
            </a:r>
            <a:r>
              <a:rPr lang="nl-BE" sz="1400" dirty="0" err="1"/>
              <a:t>will</a:t>
            </a:r>
            <a:r>
              <a:rPr lang="nl-BE" sz="1400" dirty="0"/>
              <a:t> </a:t>
            </a:r>
            <a:r>
              <a:rPr lang="nl-BE" sz="1400" dirty="0" err="1"/>
              <a:t>improve</a:t>
            </a:r>
            <a:r>
              <a:rPr lang="nl-BE" sz="1400" dirty="0"/>
              <a:t> </a:t>
            </a:r>
            <a:r>
              <a:rPr lang="nl-BE" sz="1400" dirty="0" err="1"/>
              <a:t>strength</a:t>
            </a:r>
            <a:endParaRPr lang="nl-NL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0BC3EF-AF18-4C3A-B094-179EAB17B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005" y="1340551"/>
            <a:ext cx="5256413" cy="31156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CDA473-CEBD-4DAD-A2C0-3D7AAAFE37E1}"/>
              </a:ext>
            </a:extLst>
          </p:cNvPr>
          <p:cNvSpPr txBox="1"/>
          <p:nvPr/>
        </p:nvSpPr>
        <p:spPr>
          <a:xfrm>
            <a:off x="546651" y="4171590"/>
            <a:ext cx="113007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Multi-objective optimization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400" dirty="0"/>
              <a:t>Minimize cost </a:t>
            </a:r>
            <a:r>
              <a:rPr lang="en-US" sz="2400" b="1" dirty="0"/>
              <a:t>VS.</a:t>
            </a:r>
            <a:r>
              <a:rPr lang="en-US" sz="2400" dirty="0"/>
              <a:t> Maximize break strength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Real experimentation is </a:t>
            </a:r>
            <a:r>
              <a:rPr lang="en-US" sz="2400" b="1" dirty="0"/>
              <a:t>expensive</a:t>
            </a:r>
            <a:r>
              <a:rPr lang="en-US" sz="2400" dirty="0"/>
              <a:t> and yield </a:t>
            </a:r>
            <a:r>
              <a:rPr lang="en-US" sz="2400" b="1" dirty="0"/>
              <a:t>noisy outputs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The same process configuration generates different break strength/type of failure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Different types of failure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Adhesive, cohesive, or substrate failure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89013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5F4194-5049-413D-A554-8EF3CF9B5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0976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F258E1-69E3-4985-8374-BE87A896D4FC}"/>
              </a:ext>
            </a:extLst>
          </p:cNvPr>
          <p:cNvSpPr/>
          <p:nvPr/>
        </p:nvSpPr>
        <p:spPr>
          <a:xfrm>
            <a:off x="593035" y="1451024"/>
            <a:ext cx="1110532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ea typeface="+mn-lt"/>
                <a:cs typeface="+mn-lt"/>
              </a:rPr>
              <a:t>Efficiently</a:t>
            </a:r>
            <a:r>
              <a:rPr lang="en-US" sz="2400" dirty="0">
                <a:ea typeface="+mn-lt"/>
                <a:cs typeface="+mn-lt"/>
              </a:rPr>
              <a:t> find good process parameters with a minimal set of experiments, and considering the </a:t>
            </a:r>
            <a:r>
              <a:rPr lang="en-US" sz="2400" b="1" dirty="0">
                <a:ea typeface="+mn-lt"/>
                <a:cs typeface="+mn-lt"/>
              </a:rPr>
              <a:t>trade-off</a:t>
            </a:r>
            <a:r>
              <a:rPr lang="en-US" sz="2400" dirty="0">
                <a:ea typeface="+mn-lt"/>
                <a:cs typeface="+mn-lt"/>
              </a:rPr>
              <a:t> between product performance (strength) and production cost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Uncertain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Constrained optimization (feasibility)</a:t>
            </a:r>
            <a:endParaRPr lang="en-US" sz="2400" dirty="0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65610C97-81A7-4639-B738-AE17D79EC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520540" y="4095072"/>
            <a:ext cx="2818666" cy="192540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A80167F4-189E-4911-9930-B3F86AF04052}"/>
              </a:ext>
            </a:extLst>
          </p:cNvPr>
          <p:cNvSpPr txBox="1"/>
          <p:nvPr/>
        </p:nvSpPr>
        <p:spPr>
          <a:xfrm>
            <a:off x="2120066" y="3248629"/>
            <a:ext cx="1834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Burned sample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28E2701B-FD77-497E-ADA0-D1A5A8C20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7288" y="3648441"/>
            <a:ext cx="1454161" cy="281866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F165536-13A4-4AB9-8979-CE0470B11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3434" y="3647122"/>
            <a:ext cx="1611693" cy="2818667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4E8DFBE4-BE37-46A4-A853-DAC68CBB8BBB}"/>
              </a:ext>
            </a:extLst>
          </p:cNvPr>
          <p:cNvSpPr txBox="1"/>
          <p:nvPr/>
        </p:nvSpPr>
        <p:spPr>
          <a:xfrm>
            <a:off x="4937533" y="3248629"/>
            <a:ext cx="1834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Adhesive failure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C94C2A7-8D1C-472F-A1A6-5E3EC6C06A6D}"/>
              </a:ext>
            </a:extLst>
          </p:cNvPr>
          <p:cNvSpPr txBox="1"/>
          <p:nvPr/>
        </p:nvSpPr>
        <p:spPr>
          <a:xfrm>
            <a:off x="7553955" y="3260059"/>
            <a:ext cx="1834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Substrate failure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8C1A80F4-F56D-4694-8CA7-375427A6D3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8087" y="3260059"/>
            <a:ext cx="364290" cy="369332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FB515D5-CFED-462A-98E1-68E64DB94E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7731" y="3248629"/>
            <a:ext cx="359108" cy="36933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F22FFB7-C222-4B07-9E8E-72B959C030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5784" y="3248629"/>
            <a:ext cx="359108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95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25BD427-80D1-45B3-9C61-9F1CE35F8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508" y="5139889"/>
            <a:ext cx="1380688" cy="135298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65F4194-5049-413D-A554-8EF3CF9B5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0976"/>
          </a:xfrm>
        </p:spPr>
        <p:txBody>
          <a:bodyPr/>
          <a:lstStyle/>
          <a:p>
            <a:r>
              <a:rPr lang="en-US" dirty="0"/>
              <a:t>Multi-objective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A0D221-0564-4926-A8CA-091747A2A211}"/>
                  </a:ext>
                </a:extLst>
              </p:cNvPr>
              <p:cNvSpPr txBox="1"/>
              <p:nvPr/>
            </p:nvSpPr>
            <p:spPr>
              <a:xfrm>
                <a:off x="593763" y="1295321"/>
                <a:ext cx="7793106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Minimizing all the objectives, the dominance of two configurations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refers to:</a:t>
                </a:r>
              </a:p>
              <a:p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≺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dominates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1,…,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 …,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000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≺≺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strictly dominates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1,…,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A0D221-0564-4926-A8CA-091747A2A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63" y="1295321"/>
                <a:ext cx="7793106" cy="2554545"/>
              </a:xfrm>
              <a:prstGeom prst="rect">
                <a:avLst/>
              </a:prstGeom>
              <a:blipFill>
                <a:blip r:embed="rId4"/>
                <a:stretch>
                  <a:fillRect l="-782" t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09913AA-F7F1-4D99-A301-DA628D77D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6109" y="1507071"/>
            <a:ext cx="3203751" cy="27108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AB0614-47A7-4535-929C-2F5DB9A3CDFE}"/>
              </a:ext>
            </a:extLst>
          </p:cNvPr>
          <p:cNvSpPr txBox="1"/>
          <p:nvPr/>
        </p:nvSpPr>
        <p:spPr>
          <a:xfrm>
            <a:off x="10076531" y="1507071"/>
            <a:ext cx="1892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dominated solutions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D38CB3-C610-4AF2-B2E4-FE8E1D63C6D5}"/>
              </a:ext>
            </a:extLst>
          </p:cNvPr>
          <p:cNvSpPr txBox="1"/>
          <p:nvPr/>
        </p:nvSpPr>
        <p:spPr>
          <a:xfrm>
            <a:off x="501852" y="3944586"/>
            <a:ext cx="3988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How to solve multi-objective problems?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8CF934-1562-4D9E-84B8-125EDBC721A8}"/>
              </a:ext>
            </a:extLst>
          </p:cNvPr>
          <p:cNvSpPr txBox="1"/>
          <p:nvPr/>
        </p:nvSpPr>
        <p:spPr>
          <a:xfrm>
            <a:off x="501852" y="4282352"/>
            <a:ext cx="5594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Optimize all the objectives at the same time, considering its dominance relation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48AD40-8A5E-48AC-8711-AFA969E3ED92}"/>
              </a:ext>
            </a:extLst>
          </p:cNvPr>
          <p:cNvSpPr txBox="1"/>
          <p:nvPr/>
        </p:nvSpPr>
        <p:spPr>
          <a:xfrm>
            <a:off x="6484385" y="4282805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dirty="0"/>
              <a:t>Transform the problem (scalarization functions)</a:t>
            </a:r>
          </a:p>
        </p:txBody>
      </p:sp>
      <p:pic>
        <p:nvPicPr>
          <p:cNvPr id="2050" name="Picture 2" descr="Programming a Genetic Algorithm in Python | by Jamie Cropley | Medium">
            <a:extLst>
              <a:ext uri="{FF2B5EF4-FFF2-40B4-BE49-F238E27FC236}">
                <a16:creationId xmlns:a16="http://schemas.microsoft.com/office/drawing/2014/main" id="{88BEA082-B712-469D-AC02-BF7DDE455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932" y="5139889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B59CFD-E7B2-4DE3-AB09-39B8CD1D4387}"/>
              </a:ext>
            </a:extLst>
          </p:cNvPr>
          <p:cNvSpPr txBox="1"/>
          <p:nvPr/>
        </p:nvSpPr>
        <p:spPr>
          <a:xfrm>
            <a:off x="3057701" y="5304874"/>
            <a:ext cx="130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NSGA-II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BF8B1D-9485-474F-983A-2FFF30E3BCD6}"/>
              </a:ext>
            </a:extLst>
          </p:cNvPr>
          <p:cNvSpPr txBox="1"/>
          <p:nvPr/>
        </p:nvSpPr>
        <p:spPr>
          <a:xfrm>
            <a:off x="5947209" y="4734652"/>
            <a:ext cx="525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Augmented </a:t>
            </a:r>
            <a:r>
              <a:rPr lang="en-US" sz="2000" b="1" dirty="0" err="1"/>
              <a:t>Tchebycheff</a:t>
            </a:r>
            <a:r>
              <a:rPr lang="en-US" sz="2000" b="1" dirty="0"/>
              <a:t> scalarization function</a:t>
            </a:r>
          </a:p>
        </p:txBody>
      </p:sp>
      <p:grpSp>
        <p:nvGrpSpPr>
          <p:cNvPr id="2052" name="Group 2051">
            <a:extLst>
              <a:ext uri="{FF2B5EF4-FFF2-40B4-BE49-F238E27FC236}">
                <a16:creationId xmlns:a16="http://schemas.microsoft.com/office/drawing/2014/main" id="{1424085C-6645-4FD3-BB29-D032DC35DD07}"/>
              </a:ext>
            </a:extLst>
          </p:cNvPr>
          <p:cNvGrpSpPr/>
          <p:nvPr/>
        </p:nvGrpSpPr>
        <p:grpSpPr>
          <a:xfrm>
            <a:off x="5272725" y="5111167"/>
            <a:ext cx="6543488" cy="1434918"/>
            <a:chOff x="5272725" y="5111167"/>
            <a:chExt cx="6543488" cy="14349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51D920-66B7-4169-BCFA-F4AF5A669FDF}"/>
                    </a:ext>
                  </a:extLst>
                </p:cNvPr>
                <p:cNvSpPr txBox="1"/>
                <p:nvPr/>
              </p:nvSpPr>
              <p:spPr>
                <a:xfrm>
                  <a:off x="7210187" y="5111167"/>
                  <a:ext cx="4247188" cy="78752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=1,…,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</m:t>
                            </m:r>
                          </m:lim>
                        </m:limLow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51D920-66B7-4169-BCFA-F4AF5A669F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0187" y="5111167"/>
                  <a:ext cx="4247188" cy="78752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96FAF07-0A9B-4B8B-9CFF-53D2B2DE8426}"/>
                </a:ext>
              </a:extLst>
            </p:cNvPr>
            <p:cNvSpPr txBox="1"/>
            <p:nvPr/>
          </p:nvSpPr>
          <p:spPr>
            <a:xfrm>
              <a:off x="5272725" y="5988108"/>
              <a:ext cx="2195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Weight for objective </a:t>
              </a:r>
              <a:r>
                <a:rPr lang="en-US" i="1" dirty="0">
                  <a:solidFill>
                    <a:schemeClr val="bg1">
                      <a:lumMod val="50000"/>
                    </a:schemeClr>
                  </a:solidFill>
                </a:rPr>
                <a:t>j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3E951450-F46F-4A6A-8F9F-B97CFF4CF2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8248" y="5775806"/>
              <a:ext cx="461049" cy="396968"/>
            </a:xfrm>
            <a:prstGeom prst="bentConnector3">
              <a:avLst>
                <a:gd name="adj1" fmla="val 100105"/>
              </a:avLst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D85D50A-BCA1-4552-B82B-6AB7E83E5D69}"/>
                </a:ext>
              </a:extLst>
            </p:cNvPr>
            <p:cNvSpPr txBox="1"/>
            <p:nvPr/>
          </p:nvSpPr>
          <p:spPr>
            <a:xfrm>
              <a:off x="7364191" y="6176753"/>
              <a:ext cx="1898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Ideal value</a:t>
              </a:r>
            </a:p>
          </p:txBody>
        </p: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AFCBEE9F-6F42-4785-95F1-1C2EE4813F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1190" y="5776951"/>
              <a:ext cx="0" cy="393192"/>
            </a:xfrm>
            <a:prstGeom prst="straightConnector1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7CBE47-9A9E-4810-AF09-B11EFB5C1693}"/>
                </a:ext>
              </a:extLst>
            </p:cNvPr>
            <p:cNvSpPr txBox="1"/>
            <p:nvPr/>
          </p:nvSpPr>
          <p:spPr>
            <a:xfrm>
              <a:off x="9753983" y="5987600"/>
              <a:ext cx="2062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Small positive value</a:t>
              </a:r>
            </a:p>
          </p:txBody>
        </p: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43B008C9-353E-4235-83F9-7E2DFCDBAFC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551338" y="5779073"/>
              <a:ext cx="278854" cy="393192"/>
            </a:xfrm>
            <a:prstGeom prst="bentConnector2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0033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7FE0261-9418-4AC9-804F-F71278D954BC}"/>
              </a:ext>
            </a:extLst>
          </p:cNvPr>
          <p:cNvGrpSpPr/>
          <p:nvPr/>
        </p:nvGrpSpPr>
        <p:grpSpPr>
          <a:xfrm>
            <a:off x="7669884" y="2436892"/>
            <a:ext cx="4207691" cy="1146852"/>
            <a:chOff x="7669884" y="2533143"/>
            <a:chExt cx="4207691" cy="1146852"/>
          </a:xfrm>
        </p:grpSpPr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7D9275D0-80FD-4A84-AA6D-5DFAC39369A6}"/>
                </a:ext>
              </a:extLst>
            </p:cNvPr>
            <p:cNvSpPr/>
            <p:nvPr/>
          </p:nvSpPr>
          <p:spPr>
            <a:xfrm>
              <a:off x="7669884" y="2533143"/>
              <a:ext cx="4207691" cy="1146852"/>
            </a:xfrm>
            <a:prstGeom prst="rightArrow">
              <a:avLst>
                <a:gd name="adj1" fmla="val 50000"/>
                <a:gd name="adj2" fmla="val 37411"/>
              </a:avLst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53897CB-7EEA-4493-89FE-29727E84CD1A}"/>
                </a:ext>
              </a:extLst>
            </p:cNvPr>
            <p:cNvSpPr txBox="1"/>
            <p:nvPr/>
          </p:nvSpPr>
          <p:spPr>
            <a:xfrm>
              <a:off x="7697000" y="2921903"/>
              <a:ext cx="1374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Initial design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DA33EAA-8B45-4294-AF9E-59FDDCE0B2DE}"/>
                </a:ext>
              </a:extLst>
            </p:cNvPr>
            <p:cNvSpPr txBox="1"/>
            <p:nvPr/>
          </p:nvSpPr>
          <p:spPr>
            <a:xfrm>
              <a:off x="10333429" y="2782966"/>
              <a:ext cx="13519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Optimal solution(s)</a:t>
              </a: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E7624EBA-3049-4B3A-9597-561404D211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620" y="1024312"/>
            <a:ext cx="7214062" cy="480937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65F4194-5049-413D-A554-8EF3CF9B5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0976"/>
          </a:xfrm>
        </p:spPr>
        <p:txBody>
          <a:bodyPr/>
          <a:lstStyle/>
          <a:p>
            <a:r>
              <a:rPr lang="en-US" dirty="0"/>
              <a:t>Metamodel-based optimization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15227-91CE-4E6D-A4C9-0DDB94A37270}"/>
              </a:ext>
            </a:extLst>
          </p:cNvPr>
          <p:cNvSpPr txBox="1"/>
          <p:nvPr/>
        </p:nvSpPr>
        <p:spPr>
          <a:xfrm>
            <a:off x="5144670" y="2769246"/>
            <a:ext cx="231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Expensive function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E91BAF96-C15B-4AD1-8092-FE3D05A654A0}"/>
              </a:ext>
            </a:extLst>
          </p:cNvPr>
          <p:cNvSpPr/>
          <p:nvPr/>
        </p:nvSpPr>
        <p:spPr>
          <a:xfrm rot="8527148">
            <a:off x="6395995" y="2442400"/>
            <a:ext cx="257943" cy="306258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DD8A2C-9E49-4BF9-9310-D3FD2EDD940F}"/>
              </a:ext>
            </a:extLst>
          </p:cNvPr>
          <p:cNvSpPr txBox="1"/>
          <p:nvPr/>
        </p:nvSpPr>
        <p:spPr>
          <a:xfrm>
            <a:off x="1389214" y="1525336"/>
            <a:ext cx="231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Metamodel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A5EDA4DF-3B19-4E14-8BC5-B474B156C7F0}"/>
              </a:ext>
            </a:extLst>
          </p:cNvPr>
          <p:cNvSpPr/>
          <p:nvPr/>
        </p:nvSpPr>
        <p:spPr>
          <a:xfrm rot="1938058">
            <a:off x="2100632" y="1969530"/>
            <a:ext cx="257943" cy="306258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8100E9-DC27-4CFF-8073-7984D3C98922}"/>
              </a:ext>
            </a:extLst>
          </p:cNvPr>
          <p:cNvSpPr txBox="1"/>
          <p:nvPr/>
        </p:nvSpPr>
        <p:spPr>
          <a:xfrm>
            <a:off x="8189895" y="1464609"/>
            <a:ext cx="30331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Goal: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Assuming minimization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6FB76C5-97C7-4DA3-A10A-0D372389E74E}"/>
              </a:ext>
            </a:extLst>
          </p:cNvPr>
          <p:cNvSpPr/>
          <p:nvPr/>
        </p:nvSpPr>
        <p:spPr>
          <a:xfrm>
            <a:off x="9196210" y="2754588"/>
            <a:ext cx="1146853" cy="1146853"/>
          </a:xfrm>
          <a:custGeom>
            <a:avLst/>
            <a:gdLst>
              <a:gd name="connsiteX0" fmla="*/ 0 w 1146853"/>
              <a:gd name="connsiteY0" fmla="*/ 573427 h 1146853"/>
              <a:gd name="connsiteX1" fmla="*/ 573427 w 1146853"/>
              <a:gd name="connsiteY1" fmla="*/ 0 h 1146853"/>
              <a:gd name="connsiteX2" fmla="*/ 1146854 w 1146853"/>
              <a:gd name="connsiteY2" fmla="*/ 573427 h 1146853"/>
              <a:gd name="connsiteX3" fmla="*/ 573427 w 1146853"/>
              <a:gd name="connsiteY3" fmla="*/ 1146854 h 1146853"/>
              <a:gd name="connsiteX4" fmla="*/ 0 w 1146853"/>
              <a:gd name="connsiteY4" fmla="*/ 573427 h 1146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6853" h="1146853">
                <a:moveTo>
                  <a:pt x="0" y="573427"/>
                </a:moveTo>
                <a:cubicBezTo>
                  <a:pt x="0" y="256732"/>
                  <a:pt x="256732" y="0"/>
                  <a:pt x="573427" y="0"/>
                </a:cubicBezTo>
                <a:cubicBezTo>
                  <a:pt x="890122" y="0"/>
                  <a:pt x="1146854" y="256732"/>
                  <a:pt x="1146854" y="573427"/>
                </a:cubicBezTo>
                <a:cubicBezTo>
                  <a:pt x="1146854" y="890122"/>
                  <a:pt x="890122" y="1146854"/>
                  <a:pt x="573427" y="1146854"/>
                </a:cubicBezTo>
                <a:cubicBezTo>
                  <a:pt x="256732" y="1146854"/>
                  <a:pt x="0" y="890122"/>
                  <a:pt x="0" y="573427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4463" tIns="184463" rIns="184463" bIns="184463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kern="1200" dirty="0"/>
              <a:t>Build metamodel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B85AFEB-686E-4AC1-B1C5-716855DD1287}"/>
              </a:ext>
            </a:extLst>
          </p:cNvPr>
          <p:cNvSpPr/>
          <p:nvPr/>
        </p:nvSpPr>
        <p:spPr>
          <a:xfrm rot="3600000">
            <a:off x="10043393" y="3872967"/>
            <a:ext cx="305214" cy="387063"/>
          </a:xfrm>
          <a:custGeom>
            <a:avLst/>
            <a:gdLst>
              <a:gd name="connsiteX0" fmla="*/ 0 w 305214"/>
              <a:gd name="connsiteY0" fmla="*/ 77413 h 387063"/>
              <a:gd name="connsiteX1" fmla="*/ 152607 w 305214"/>
              <a:gd name="connsiteY1" fmla="*/ 77413 h 387063"/>
              <a:gd name="connsiteX2" fmla="*/ 152607 w 305214"/>
              <a:gd name="connsiteY2" fmla="*/ 0 h 387063"/>
              <a:gd name="connsiteX3" fmla="*/ 305214 w 305214"/>
              <a:gd name="connsiteY3" fmla="*/ 193532 h 387063"/>
              <a:gd name="connsiteX4" fmla="*/ 152607 w 305214"/>
              <a:gd name="connsiteY4" fmla="*/ 387063 h 387063"/>
              <a:gd name="connsiteX5" fmla="*/ 152607 w 305214"/>
              <a:gd name="connsiteY5" fmla="*/ 309650 h 387063"/>
              <a:gd name="connsiteX6" fmla="*/ 0 w 305214"/>
              <a:gd name="connsiteY6" fmla="*/ 309650 h 387063"/>
              <a:gd name="connsiteX7" fmla="*/ 0 w 305214"/>
              <a:gd name="connsiteY7" fmla="*/ 77413 h 387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5214" h="387063">
                <a:moveTo>
                  <a:pt x="0" y="77413"/>
                </a:moveTo>
                <a:lnTo>
                  <a:pt x="152607" y="77413"/>
                </a:lnTo>
                <a:lnTo>
                  <a:pt x="152607" y="0"/>
                </a:lnTo>
                <a:lnTo>
                  <a:pt x="305214" y="193532"/>
                </a:lnTo>
                <a:lnTo>
                  <a:pt x="152607" y="387063"/>
                </a:lnTo>
                <a:lnTo>
                  <a:pt x="152607" y="309650"/>
                </a:lnTo>
                <a:lnTo>
                  <a:pt x="0" y="309650"/>
                </a:lnTo>
                <a:lnTo>
                  <a:pt x="0" y="77413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77412" rIns="91563" bIns="77413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000" kern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45114C5-4CAB-403E-B621-39BB31048D46}"/>
              </a:ext>
            </a:extLst>
          </p:cNvPr>
          <p:cNvSpPr/>
          <p:nvPr/>
        </p:nvSpPr>
        <p:spPr>
          <a:xfrm>
            <a:off x="10057575" y="4246517"/>
            <a:ext cx="1146853" cy="1146853"/>
          </a:xfrm>
          <a:custGeom>
            <a:avLst/>
            <a:gdLst>
              <a:gd name="connsiteX0" fmla="*/ 0 w 1146853"/>
              <a:gd name="connsiteY0" fmla="*/ 573427 h 1146853"/>
              <a:gd name="connsiteX1" fmla="*/ 573427 w 1146853"/>
              <a:gd name="connsiteY1" fmla="*/ 0 h 1146853"/>
              <a:gd name="connsiteX2" fmla="*/ 1146854 w 1146853"/>
              <a:gd name="connsiteY2" fmla="*/ 573427 h 1146853"/>
              <a:gd name="connsiteX3" fmla="*/ 573427 w 1146853"/>
              <a:gd name="connsiteY3" fmla="*/ 1146854 h 1146853"/>
              <a:gd name="connsiteX4" fmla="*/ 0 w 1146853"/>
              <a:gd name="connsiteY4" fmla="*/ 573427 h 1146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6853" h="1146853">
                <a:moveTo>
                  <a:pt x="0" y="573427"/>
                </a:moveTo>
                <a:cubicBezTo>
                  <a:pt x="0" y="256732"/>
                  <a:pt x="256732" y="0"/>
                  <a:pt x="573427" y="0"/>
                </a:cubicBezTo>
                <a:cubicBezTo>
                  <a:pt x="890122" y="0"/>
                  <a:pt x="1146854" y="256732"/>
                  <a:pt x="1146854" y="573427"/>
                </a:cubicBezTo>
                <a:cubicBezTo>
                  <a:pt x="1146854" y="890122"/>
                  <a:pt x="890122" y="1146854"/>
                  <a:pt x="573427" y="1146854"/>
                </a:cubicBezTo>
                <a:cubicBezTo>
                  <a:pt x="256732" y="1146854"/>
                  <a:pt x="0" y="890122"/>
                  <a:pt x="0" y="573427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4463" tIns="184463" rIns="184463" bIns="184463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kern="1200" dirty="0"/>
              <a:t>Calculate acquisition function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6A9659B-034C-4B4E-90C5-BC871F82BC46}"/>
              </a:ext>
            </a:extLst>
          </p:cNvPr>
          <p:cNvSpPr/>
          <p:nvPr/>
        </p:nvSpPr>
        <p:spPr>
          <a:xfrm>
            <a:off x="9625668" y="4626412"/>
            <a:ext cx="305215" cy="387063"/>
          </a:xfrm>
          <a:custGeom>
            <a:avLst/>
            <a:gdLst>
              <a:gd name="connsiteX0" fmla="*/ 0 w 305214"/>
              <a:gd name="connsiteY0" fmla="*/ 77413 h 387063"/>
              <a:gd name="connsiteX1" fmla="*/ 152607 w 305214"/>
              <a:gd name="connsiteY1" fmla="*/ 77413 h 387063"/>
              <a:gd name="connsiteX2" fmla="*/ 152607 w 305214"/>
              <a:gd name="connsiteY2" fmla="*/ 0 h 387063"/>
              <a:gd name="connsiteX3" fmla="*/ 305214 w 305214"/>
              <a:gd name="connsiteY3" fmla="*/ 193532 h 387063"/>
              <a:gd name="connsiteX4" fmla="*/ 152607 w 305214"/>
              <a:gd name="connsiteY4" fmla="*/ 387063 h 387063"/>
              <a:gd name="connsiteX5" fmla="*/ 152607 w 305214"/>
              <a:gd name="connsiteY5" fmla="*/ 309650 h 387063"/>
              <a:gd name="connsiteX6" fmla="*/ 0 w 305214"/>
              <a:gd name="connsiteY6" fmla="*/ 309650 h 387063"/>
              <a:gd name="connsiteX7" fmla="*/ 0 w 305214"/>
              <a:gd name="connsiteY7" fmla="*/ 77413 h 387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5214" h="387063">
                <a:moveTo>
                  <a:pt x="305214" y="309650"/>
                </a:moveTo>
                <a:lnTo>
                  <a:pt x="152607" y="309650"/>
                </a:lnTo>
                <a:lnTo>
                  <a:pt x="152607" y="387063"/>
                </a:lnTo>
                <a:lnTo>
                  <a:pt x="0" y="193531"/>
                </a:lnTo>
                <a:lnTo>
                  <a:pt x="152607" y="0"/>
                </a:lnTo>
                <a:lnTo>
                  <a:pt x="152607" y="77413"/>
                </a:lnTo>
                <a:lnTo>
                  <a:pt x="305214" y="77413"/>
                </a:lnTo>
                <a:lnTo>
                  <a:pt x="305214" y="309650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564" tIns="77413" rIns="1" bIns="77413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000" kern="12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B044E28-C1D4-492D-97D1-CD1F49D127E5}"/>
              </a:ext>
            </a:extLst>
          </p:cNvPr>
          <p:cNvSpPr/>
          <p:nvPr/>
        </p:nvSpPr>
        <p:spPr>
          <a:xfrm>
            <a:off x="8334845" y="4246517"/>
            <a:ext cx="1146853" cy="1146853"/>
          </a:xfrm>
          <a:custGeom>
            <a:avLst/>
            <a:gdLst>
              <a:gd name="connsiteX0" fmla="*/ 0 w 1146853"/>
              <a:gd name="connsiteY0" fmla="*/ 573427 h 1146853"/>
              <a:gd name="connsiteX1" fmla="*/ 573427 w 1146853"/>
              <a:gd name="connsiteY1" fmla="*/ 0 h 1146853"/>
              <a:gd name="connsiteX2" fmla="*/ 1146854 w 1146853"/>
              <a:gd name="connsiteY2" fmla="*/ 573427 h 1146853"/>
              <a:gd name="connsiteX3" fmla="*/ 573427 w 1146853"/>
              <a:gd name="connsiteY3" fmla="*/ 1146854 h 1146853"/>
              <a:gd name="connsiteX4" fmla="*/ 0 w 1146853"/>
              <a:gd name="connsiteY4" fmla="*/ 573427 h 1146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6853" h="1146853">
                <a:moveTo>
                  <a:pt x="0" y="573427"/>
                </a:moveTo>
                <a:cubicBezTo>
                  <a:pt x="0" y="256732"/>
                  <a:pt x="256732" y="0"/>
                  <a:pt x="573427" y="0"/>
                </a:cubicBezTo>
                <a:cubicBezTo>
                  <a:pt x="890122" y="0"/>
                  <a:pt x="1146854" y="256732"/>
                  <a:pt x="1146854" y="573427"/>
                </a:cubicBezTo>
                <a:cubicBezTo>
                  <a:pt x="1146854" y="890122"/>
                  <a:pt x="890122" y="1146854"/>
                  <a:pt x="573427" y="1146854"/>
                </a:cubicBezTo>
                <a:cubicBezTo>
                  <a:pt x="256732" y="1146854"/>
                  <a:pt x="0" y="890122"/>
                  <a:pt x="0" y="573427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4463" tIns="184463" rIns="184463" bIns="184463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kern="1200" dirty="0"/>
              <a:t>Add new point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361960D-AF88-4B90-A859-4EB55917EBE1}"/>
              </a:ext>
            </a:extLst>
          </p:cNvPr>
          <p:cNvSpPr/>
          <p:nvPr/>
        </p:nvSpPr>
        <p:spPr>
          <a:xfrm rot="18000000">
            <a:off x="9182028" y="3887929"/>
            <a:ext cx="305214" cy="387063"/>
          </a:xfrm>
          <a:custGeom>
            <a:avLst/>
            <a:gdLst>
              <a:gd name="connsiteX0" fmla="*/ 0 w 305214"/>
              <a:gd name="connsiteY0" fmla="*/ 77413 h 387063"/>
              <a:gd name="connsiteX1" fmla="*/ 152607 w 305214"/>
              <a:gd name="connsiteY1" fmla="*/ 77413 h 387063"/>
              <a:gd name="connsiteX2" fmla="*/ 152607 w 305214"/>
              <a:gd name="connsiteY2" fmla="*/ 0 h 387063"/>
              <a:gd name="connsiteX3" fmla="*/ 305214 w 305214"/>
              <a:gd name="connsiteY3" fmla="*/ 193532 h 387063"/>
              <a:gd name="connsiteX4" fmla="*/ 152607 w 305214"/>
              <a:gd name="connsiteY4" fmla="*/ 387063 h 387063"/>
              <a:gd name="connsiteX5" fmla="*/ 152607 w 305214"/>
              <a:gd name="connsiteY5" fmla="*/ 309650 h 387063"/>
              <a:gd name="connsiteX6" fmla="*/ 0 w 305214"/>
              <a:gd name="connsiteY6" fmla="*/ 309650 h 387063"/>
              <a:gd name="connsiteX7" fmla="*/ 0 w 305214"/>
              <a:gd name="connsiteY7" fmla="*/ 77413 h 387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5214" h="387063">
                <a:moveTo>
                  <a:pt x="0" y="77413"/>
                </a:moveTo>
                <a:lnTo>
                  <a:pt x="152607" y="77413"/>
                </a:lnTo>
                <a:lnTo>
                  <a:pt x="152607" y="0"/>
                </a:lnTo>
                <a:lnTo>
                  <a:pt x="305214" y="193532"/>
                </a:lnTo>
                <a:lnTo>
                  <a:pt x="152607" y="387063"/>
                </a:lnTo>
                <a:lnTo>
                  <a:pt x="152607" y="309650"/>
                </a:lnTo>
                <a:lnTo>
                  <a:pt x="0" y="309650"/>
                </a:lnTo>
                <a:lnTo>
                  <a:pt x="0" y="77413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77412" rIns="91564" bIns="77413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000" kern="1200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3FA6B06A-8A55-435D-8082-76864B8E6252}"/>
              </a:ext>
            </a:extLst>
          </p:cNvPr>
          <p:cNvSpPr/>
          <p:nvPr/>
        </p:nvSpPr>
        <p:spPr>
          <a:xfrm rot="1938058">
            <a:off x="2947440" y="2019365"/>
            <a:ext cx="257943" cy="30625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F9CD63-AA41-4ED1-A35D-A015B05A93E3}"/>
              </a:ext>
            </a:extLst>
          </p:cNvPr>
          <p:cNvSpPr txBox="1"/>
          <p:nvPr/>
        </p:nvSpPr>
        <p:spPr>
          <a:xfrm>
            <a:off x="3128404" y="1655732"/>
            <a:ext cx="1444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New point</a:t>
            </a:r>
          </a:p>
        </p:txBody>
      </p:sp>
    </p:spTree>
    <p:extLst>
      <p:ext uri="{BB962C8B-B14F-4D97-AF65-F5344CB8AC3E}">
        <p14:creationId xmlns:p14="http://schemas.microsoft.com/office/powerpoint/2010/main" val="2737469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5F4194-5049-413D-A554-8EF3CF9B5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069" y="365125"/>
            <a:ext cx="10515600" cy="950976"/>
          </a:xfrm>
        </p:spPr>
        <p:txBody>
          <a:bodyPr/>
          <a:lstStyle/>
          <a:p>
            <a:r>
              <a:rPr lang="en-US" dirty="0"/>
              <a:t>Gaussian Process with heteroscedastic noise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41767DF-87EB-4C27-AE7F-12223D3AF2DB}"/>
                  </a:ext>
                </a:extLst>
              </p:cNvPr>
              <p:cNvSpPr txBox="1"/>
              <p:nvPr/>
            </p:nvSpPr>
            <p:spPr>
              <a:xfrm>
                <a:off x="3874906" y="1909210"/>
                <a:ext cx="21301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41767DF-87EB-4C27-AE7F-12223D3AF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4906" y="1909210"/>
                <a:ext cx="2130135" cy="276999"/>
              </a:xfrm>
              <a:prstGeom prst="rect">
                <a:avLst/>
              </a:prstGeom>
              <a:blipFill>
                <a:blip r:embed="rId3"/>
                <a:stretch>
                  <a:fillRect l="-3438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C86617A5-C6BD-4174-9C3B-39F386121FFF}"/>
              </a:ext>
            </a:extLst>
          </p:cNvPr>
          <p:cNvGrpSpPr/>
          <p:nvPr/>
        </p:nvGrpSpPr>
        <p:grpSpPr>
          <a:xfrm>
            <a:off x="2489507" y="2093880"/>
            <a:ext cx="1753257" cy="821479"/>
            <a:chOff x="6522061" y="4861935"/>
            <a:chExt cx="1753257" cy="821479"/>
          </a:xfrm>
        </p:grpSpPr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519A604A-498A-4686-8DE4-086AFEFA1557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332386" y="4699159"/>
              <a:ext cx="305744" cy="631296"/>
            </a:xfrm>
            <a:prstGeom prst="bentConnector2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52A694-E233-4ADA-A87C-A561B55E5548}"/>
                </a:ext>
              </a:extLst>
            </p:cNvPr>
            <p:cNvSpPr txBox="1"/>
            <p:nvPr/>
          </p:nvSpPr>
          <p:spPr>
            <a:xfrm>
              <a:off x="6522061" y="5098639"/>
              <a:ext cx="17532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</a:rPr>
                <a:t>unknown response function</a:t>
              </a:r>
            </a:p>
          </p:txBody>
        </p:sp>
      </p:grp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3C5A6D8-08E2-4EAE-B18E-21E3387128B0}"/>
              </a:ext>
            </a:extLst>
          </p:cNvPr>
          <p:cNvCxnSpPr>
            <a:cxnSpLocks/>
          </p:cNvCxnSpPr>
          <p:nvPr/>
        </p:nvCxnSpPr>
        <p:spPr>
          <a:xfrm rot="5400000">
            <a:off x="4867821" y="1542942"/>
            <a:ext cx="342054" cy="234737"/>
          </a:xfrm>
          <a:prstGeom prst="bentConnector3">
            <a:avLst>
              <a:gd name="adj1" fmla="val 698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0C6EDAB-A78D-4349-B93D-95077A3CFF4B}"/>
              </a:ext>
            </a:extLst>
          </p:cNvPr>
          <p:cNvSpPr txBox="1"/>
          <p:nvPr/>
        </p:nvSpPr>
        <p:spPr>
          <a:xfrm>
            <a:off x="5171484" y="1139688"/>
            <a:ext cx="170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Mean of the process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205247CB-2DD1-4320-BD13-63236430E6BE}"/>
              </a:ext>
            </a:extLst>
          </p:cNvPr>
          <p:cNvCxnSpPr>
            <a:cxnSpLocks/>
          </p:cNvCxnSpPr>
          <p:nvPr/>
        </p:nvCxnSpPr>
        <p:spPr>
          <a:xfrm rot="16200000" flipV="1">
            <a:off x="5665103" y="2243004"/>
            <a:ext cx="396511" cy="295624"/>
          </a:xfrm>
          <a:prstGeom prst="bentConnector3">
            <a:avLst>
              <a:gd name="adj1" fmla="val 1153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6B3A75F-576C-4087-A8A3-148E163B3A7E}"/>
              </a:ext>
            </a:extLst>
          </p:cNvPr>
          <p:cNvSpPr txBox="1"/>
          <p:nvPr/>
        </p:nvSpPr>
        <p:spPr>
          <a:xfrm>
            <a:off x="6024569" y="2268104"/>
            <a:ext cx="2632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Realization of a Gaussian random field with mean zero (covariance function)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A142DBF0-5AB7-4D23-ACEE-3CBD009E26CC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44102" y="1528460"/>
            <a:ext cx="556752" cy="380749"/>
          </a:xfrm>
          <a:prstGeom prst="bentConnector3">
            <a:avLst>
              <a:gd name="adj1" fmla="val 99614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6CB60D4-B7AE-4F08-8684-429C145B2091}"/>
              </a:ext>
            </a:extLst>
          </p:cNvPr>
          <p:cNvSpPr txBox="1"/>
          <p:nvPr/>
        </p:nvSpPr>
        <p:spPr>
          <a:xfrm>
            <a:off x="6983978" y="1236073"/>
            <a:ext cx="170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Noise observed in replication 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</a:rPr>
              <a:t>r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B09591E-6060-46B0-B4F9-69B825EDFF65}"/>
                  </a:ext>
                </a:extLst>
              </p:cNvPr>
              <p:cNvSpPr txBox="1"/>
              <p:nvPr/>
            </p:nvSpPr>
            <p:spPr>
              <a:xfrm>
                <a:off x="8726694" y="2429541"/>
                <a:ext cx="2244845" cy="319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B09591E-6060-46B0-B4F9-69B825EDF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694" y="2429541"/>
                <a:ext cx="2244845" cy="319062"/>
              </a:xfrm>
              <a:prstGeom prst="rect">
                <a:avLst/>
              </a:prstGeom>
              <a:blipFill>
                <a:blip r:embed="rId4"/>
                <a:stretch>
                  <a:fillRect l="-2174" r="-3533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F8FC5CD-BE0A-4A4D-B101-7C9EC37C6919}"/>
                  </a:ext>
                </a:extLst>
              </p:cNvPr>
              <p:cNvSpPr/>
              <p:nvPr/>
            </p:nvSpPr>
            <p:spPr>
              <a:xfrm>
                <a:off x="5869456" y="1865697"/>
                <a:ext cx="9455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F8FC5CD-BE0A-4A4D-B101-7C9EC37C6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456" y="1865697"/>
                <a:ext cx="945515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D647DFE-DC3B-488F-BA44-FB143A340FB0}"/>
                  </a:ext>
                </a:extLst>
              </p:cNvPr>
              <p:cNvSpPr txBox="1"/>
              <p:nvPr/>
            </p:nvSpPr>
            <p:spPr>
              <a:xfrm>
                <a:off x="2413231" y="4108409"/>
                <a:ext cx="2832762" cy="314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𝚺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D647DFE-DC3B-488F-BA44-FB143A340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231" y="4108409"/>
                <a:ext cx="2832762" cy="314766"/>
              </a:xfrm>
              <a:prstGeom prst="rect">
                <a:avLst/>
              </a:prstGeom>
              <a:blipFill>
                <a:blip r:embed="rId6"/>
                <a:stretch>
                  <a:fillRect l="-1720" t="-19231" r="-172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472BA527-12D6-41D8-BE13-50F5B3CBEBFB}"/>
              </a:ext>
            </a:extLst>
          </p:cNvPr>
          <p:cNvCxnSpPr>
            <a:cxnSpLocks/>
            <a:stCxn id="38" idx="2"/>
            <a:endCxn id="36" idx="1"/>
          </p:cNvCxnSpPr>
          <p:nvPr/>
        </p:nvCxnSpPr>
        <p:spPr>
          <a:xfrm rot="16200000" flipH="1">
            <a:off x="1961404" y="3813964"/>
            <a:ext cx="157383" cy="746271"/>
          </a:xfrm>
          <a:prstGeom prst="bentConnector2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DB35569-DFB8-449C-9ACD-87B61D057EAA}"/>
              </a:ext>
            </a:extLst>
          </p:cNvPr>
          <p:cNvSpPr txBox="1"/>
          <p:nvPr/>
        </p:nvSpPr>
        <p:spPr>
          <a:xfrm>
            <a:off x="1112539" y="3769855"/>
            <a:ext cx="1108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predictor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53FF6188-4CFC-4BE6-8DE4-9CD63767659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22472" y="3757242"/>
            <a:ext cx="556752" cy="380744"/>
          </a:xfrm>
          <a:prstGeom prst="bentConnector3">
            <a:avLst>
              <a:gd name="adj1" fmla="val 99654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CEB2871-F753-449C-9B62-C82BA7C88154}"/>
              </a:ext>
            </a:extLst>
          </p:cNvPr>
          <p:cNvSpPr txBox="1"/>
          <p:nvPr/>
        </p:nvSpPr>
        <p:spPr>
          <a:xfrm>
            <a:off x="3979224" y="3484104"/>
            <a:ext cx="3429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Spatial correlation among the new point and the observed points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4F4125F-5085-4147-A918-CD5084CABC8D}"/>
              </a:ext>
            </a:extLst>
          </p:cNvPr>
          <p:cNvSpPr txBox="1"/>
          <p:nvPr/>
        </p:nvSpPr>
        <p:spPr>
          <a:xfrm>
            <a:off x="926964" y="4525669"/>
            <a:ext cx="2699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Covariance matrix of the 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</a:rPr>
              <a:t>n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observed points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86756E95-5CB3-4B13-90AC-4CC9910501B0}"/>
              </a:ext>
            </a:extLst>
          </p:cNvPr>
          <p:cNvCxnSpPr>
            <a:cxnSpLocks/>
            <a:stCxn id="36" idx="2"/>
            <a:endCxn id="41" idx="3"/>
          </p:cNvCxnSpPr>
          <p:nvPr/>
        </p:nvCxnSpPr>
        <p:spPr>
          <a:xfrm rot="5400000">
            <a:off x="3530433" y="4518878"/>
            <a:ext cx="394882" cy="203476"/>
          </a:xfrm>
          <a:prstGeom prst="bentConnector2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D0CEB4F4-44ED-4EE1-8D20-B57E00392533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96435" y="4530808"/>
            <a:ext cx="468884" cy="203700"/>
          </a:xfrm>
          <a:prstGeom prst="bentConnector2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4" name="Connector: Elbow 93">
            <a:extLst>
              <a:ext uri="{FF2B5EF4-FFF2-40B4-BE49-F238E27FC236}">
                <a16:creationId xmlns:a16="http://schemas.microsoft.com/office/drawing/2014/main" id="{3D69C7FD-2246-488C-BE8B-DFF1B46B55BA}"/>
              </a:ext>
            </a:extLst>
          </p:cNvPr>
          <p:cNvCxnSpPr>
            <a:cxnSpLocks/>
          </p:cNvCxnSpPr>
          <p:nvPr/>
        </p:nvCxnSpPr>
        <p:spPr>
          <a:xfrm flipV="1">
            <a:off x="5270892" y="4270076"/>
            <a:ext cx="349250" cy="1844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FBD6078-3812-4690-89D2-44BB50893205}"/>
              </a:ext>
            </a:extLst>
          </p:cNvPr>
          <p:cNvSpPr txBox="1"/>
          <p:nvPr/>
        </p:nvSpPr>
        <p:spPr>
          <a:xfrm>
            <a:off x="4592431" y="4688082"/>
            <a:ext cx="3007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Noise estimation for the 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</a:rPr>
              <a:t>n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points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875DCE-B7B6-441A-BF25-8F80586B45D6}"/>
              </a:ext>
            </a:extLst>
          </p:cNvPr>
          <p:cNvSpPr txBox="1"/>
          <p:nvPr/>
        </p:nvSpPr>
        <p:spPr>
          <a:xfrm>
            <a:off x="5620141" y="4128967"/>
            <a:ext cx="3429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Observed response of the 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</a:rPr>
              <a:t>n points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5C3023F-9762-4832-9938-427AF847ADC4}"/>
                  </a:ext>
                </a:extLst>
              </p:cNvPr>
              <p:cNvSpPr txBox="1"/>
              <p:nvPr/>
            </p:nvSpPr>
            <p:spPr>
              <a:xfrm>
                <a:off x="4892501" y="5471185"/>
                <a:ext cx="3749488" cy="314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𝚺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5C3023F-9762-4832-9938-427AF847A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501" y="5471185"/>
                <a:ext cx="3749488" cy="314766"/>
              </a:xfrm>
              <a:prstGeom prst="rect">
                <a:avLst/>
              </a:prstGeom>
              <a:blipFill>
                <a:blip r:embed="rId7"/>
                <a:stretch>
                  <a:fillRect l="-488" t="-19608" r="-488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5644820A-510E-4E0F-BFC5-EC9BE8D9B6A9}"/>
              </a:ext>
            </a:extLst>
          </p:cNvPr>
          <p:cNvCxnSpPr>
            <a:cxnSpLocks/>
            <a:stCxn id="49" idx="2"/>
          </p:cNvCxnSpPr>
          <p:nvPr/>
        </p:nvCxnSpPr>
        <p:spPr>
          <a:xfrm rot="16200000" flipH="1">
            <a:off x="4529976" y="5455109"/>
            <a:ext cx="162576" cy="223795"/>
          </a:xfrm>
          <a:prstGeom prst="bentConnector2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A8E17C4-7FEB-4373-99B0-92FC9310235A}"/>
              </a:ext>
            </a:extLst>
          </p:cNvPr>
          <p:cNvSpPr txBox="1"/>
          <p:nvPr/>
        </p:nvSpPr>
        <p:spPr>
          <a:xfrm>
            <a:off x="3422471" y="5147165"/>
            <a:ext cx="2153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Uncertainty estimator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61C17DA-20C1-4AE3-9B3E-4A98C9E9E7FD}"/>
              </a:ext>
            </a:extLst>
          </p:cNvPr>
          <p:cNvSpPr txBox="1"/>
          <p:nvPr/>
        </p:nvSpPr>
        <p:spPr>
          <a:xfrm>
            <a:off x="4184189" y="6018425"/>
            <a:ext cx="4980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Covariance function applied to the new point and itself</a:t>
            </a:r>
          </a:p>
        </p:txBody>
      </p:sp>
      <p:cxnSp>
        <p:nvCxnSpPr>
          <p:cNvPr id="51" name="Connector: Elbow 93">
            <a:extLst>
              <a:ext uri="{FF2B5EF4-FFF2-40B4-BE49-F238E27FC236}">
                <a16:creationId xmlns:a16="http://schemas.microsoft.com/office/drawing/2014/main" id="{8F6F092C-70A6-45FA-B00C-EBB10888E315}"/>
              </a:ext>
            </a:extLst>
          </p:cNvPr>
          <p:cNvCxnSpPr>
            <a:cxnSpLocks/>
          </p:cNvCxnSpPr>
          <p:nvPr/>
        </p:nvCxnSpPr>
        <p:spPr>
          <a:xfrm>
            <a:off x="6085981" y="5811588"/>
            <a:ext cx="0" cy="226844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388B153-614C-4230-BDF7-47922961972F}"/>
                  </a:ext>
                </a:extLst>
              </p:cNvPr>
              <p:cNvSpPr txBox="1"/>
              <p:nvPr/>
            </p:nvSpPr>
            <p:spPr>
              <a:xfrm>
                <a:off x="7687995" y="4536598"/>
                <a:ext cx="3782510" cy="641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𝐷𝑖𝑎𝑔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𝑉𝑎𝑟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∈{1, …,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388B153-614C-4230-BDF7-479229619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7995" y="4536598"/>
                <a:ext cx="3782510" cy="6415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C0E644BA-CEE9-4526-94DA-471065DCBAC5}"/>
              </a:ext>
            </a:extLst>
          </p:cNvPr>
          <p:cNvSpPr/>
          <p:nvPr/>
        </p:nvSpPr>
        <p:spPr>
          <a:xfrm>
            <a:off x="647464" y="1335616"/>
            <a:ext cx="2547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Function representation: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A07FE05-975A-4121-A153-17776CA34A41}"/>
              </a:ext>
            </a:extLst>
          </p:cNvPr>
          <p:cNvSpPr/>
          <p:nvPr/>
        </p:nvSpPr>
        <p:spPr>
          <a:xfrm>
            <a:off x="647464" y="3081860"/>
            <a:ext cx="3666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Predictor and uncertainty estimator:</a:t>
            </a:r>
          </a:p>
        </p:txBody>
      </p:sp>
    </p:spTree>
    <p:extLst>
      <p:ext uri="{BB962C8B-B14F-4D97-AF65-F5344CB8AC3E}">
        <p14:creationId xmlns:p14="http://schemas.microsoft.com/office/powerpoint/2010/main" val="138276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  <p:bldP spid="40" grpId="0"/>
      <p:bldP spid="41" grpId="0"/>
      <p:bldP spid="45" grpId="0"/>
      <p:bldP spid="46" grpId="0"/>
      <p:bldP spid="47" grpId="0"/>
      <p:bldP spid="49" grpId="0"/>
      <p:bldP spid="50" grpId="0"/>
      <p:bldP spid="52" grpId="0"/>
      <p:bldP spid="5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5F4194-5049-413D-A554-8EF3CF9B5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0976"/>
          </a:xfrm>
        </p:spPr>
        <p:txBody>
          <a:bodyPr/>
          <a:lstStyle/>
          <a:p>
            <a:r>
              <a:rPr lang="en-US" dirty="0"/>
              <a:t>Approach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E05A14-DEB4-44F8-AC46-DD2902112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951" y="2782741"/>
            <a:ext cx="7474334" cy="309260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52DEC72-3459-4282-A56E-3739B12C7BC5}"/>
              </a:ext>
            </a:extLst>
          </p:cNvPr>
          <p:cNvSpPr txBox="1">
            <a:spLocks/>
          </p:cNvSpPr>
          <p:nvPr/>
        </p:nvSpPr>
        <p:spPr>
          <a:xfrm>
            <a:off x="355716" y="4986845"/>
            <a:ext cx="3590373" cy="1094526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308610" indent="-308610" algn="l" defTabSz="411480" rtl="0" eaLnBrk="1" latinLnBrk="0" hangingPunct="1">
              <a:spcBef>
                <a:spcPct val="20000"/>
              </a:spcBef>
              <a:buClr>
                <a:schemeClr val="tx2"/>
              </a:buClr>
              <a:buSzPct val="100000"/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Gill Sans" panose="020B0502020104020203" pitchFamily="34" charset="-79"/>
              </a:defRPr>
            </a:lvl1pPr>
            <a:lvl2pPr marL="668655" indent="-257175" algn="l" defTabSz="41148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§"/>
              <a:defRPr sz="1620" b="0" i="0" kern="120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Gill Sans" panose="020B0502020104020203" pitchFamily="34" charset="-79"/>
              </a:defRPr>
            </a:lvl2pPr>
            <a:lvl3pPr marL="1028700" indent="-205740" algn="l" defTabSz="411480" rtl="0" eaLnBrk="1" latinLnBrk="0" hangingPunct="1">
              <a:spcBef>
                <a:spcPct val="20000"/>
              </a:spcBef>
              <a:buClr>
                <a:schemeClr val="tx2"/>
              </a:buClr>
              <a:buSzPct val="100000"/>
              <a:buFont typeface="Wingdings" charset="2"/>
              <a:buChar char="§"/>
              <a:defRPr sz="1440" b="0" i="0" kern="120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Gill Sans" panose="020B0502020104020203" pitchFamily="34" charset="-79"/>
              </a:defRPr>
            </a:lvl3pPr>
            <a:lvl4pPr marL="1440180" indent="-205740" algn="l" defTabSz="41148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§"/>
              <a:defRPr sz="1440" b="0" i="0" kern="120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Gill Sans" panose="020B0502020104020203" pitchFamily="34" charset="-79"/>
              </a:defRPr>
            </a:lvl4pPr>
            <a:lvl5pPr marL="1851660" indent="-205740" algn="l" defTabSz="411480" rtl="0" eaLnBrk="1" latinLnBrk="0" hangingPunct="1">
              <a:spcBef>
                <a:spcPct val="20000"/>
              </a:spcBef>
              <a:buClr>
                <a:schemeClr val="tx2"/>
              </a:buClr>
              <a:buSzPct val="100000"/>
              <a:buFont typeface="Wingdings" charset="2"/>
              <a:buChar char="§"/>
              <a:defRPr sz="1440" b="0" i="0" kern="120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Gill Sans" panose="020B0502020104020203" pitchFamily="34" charset="-79"/>
              </a:defRPr>
            </a:lvl5pPr>
            <a:lvl6pPr marL="226314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462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10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758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n-lt"/>
              </a:rPr>
              <a:t>Smartly choose initial design</a:t>
            </a:r>
          </a:p>
          <a:p>
            <a:r>
              <a:rPr lang="en-US" dirty="0">
                <a:latin typeface="+mn-lt"/>
              </a:rPr>
              <a:t>Replicate to account for noise</a:t>
            </a:r>
          </a:p>
          <a:p>
            <a:r>
              <a:rPr lang="en-US" i="1" dirty="0">
                <a:solidFill>
                  <a:srgbClr val="FF0000"/>
                </a:solidFill>
                <a:latin typeface="+mn-lt"/>
              </a:rPr>
              <a:t>Latin hypercube sampling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1BECB6-5A08-4420-885F-8FDA725D0B28}"/>
              </a:ext>
            </a:extLst>
          </p:cNvPr>
          <p:cNvSpPr/>
          <p:nvPr/>
        </p:nvSpPr>
        <p:spPr>
          <a:xfrm>
            <a:off x="4071214" y="4986845"/>
            <a:ext cx="25124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Any experiment with </a:t>
            </a:r>
            <a:r>
              <a:rPr lang="en-US" dirty="0">
                <a:solidFill>
                  <a:srgbClr val="FF0000"/>
                </a:solidFill>
              </a:rPr>
              <a:t>noisy</a:t>
            </a:r>
            <a:r>
              <a:rPr lang="en-US" dirty="0"/>
              <a:t> outcomes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Simulator provided by </a:t>
            </a:r>
            <a:r>
              <a:rPr lang="en-US" dirty="0" err="1">
                <a:solidFill>
                  <a:srgbClr val="FF0000"/>
                </a:solidFill>
              </a:rPr>
              <a:t>JMLab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8DEBE0B-39A5-4D31-B911-409B073DF164}"/>
              </a:ext>
            </a:extLst>
          </p:cNvPr>
          <p:cNvSpPr txBox="1">
            <a:spLocks/>
          </p:cNvSpPr>
          <p:nvPr/>
        </p:nvSpPr>
        <p:spPr>
          <a:xfrm>
            <a:off x="9377350" y="4150002"/>
            <a:ext cx="2608123" cy="2034619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308610" indent="-308610" algn="l" defTabSz="411480" rtl="0" eaLnBrk="1" latinLnBrk="0" hangingPunct="1">
              <a:spcBef>
                <a:spcPct val="20000"/>
              </a:spcBef>
              <a:buClr>
                <a:schemeClr val="tx2"/>
              </a:buClr>
              <a:buSzPct val="100000"/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Gill Sans" panose="020B0502020104020203" pitchFamily="34" charset="-79"/>
              </a:defRPr>
            </a:lvl1pPr>
            <a:lvl2pPr marL="668655" indent="-257175" algn="l" defTabSz="41148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§"/>
              <a:defRPr sz="1620" b="0" i="0" kern="120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Gill Sans" panose="020B0502020104020203" pitchFamily="34" charset="-79"/>
              </a:defRPr>
            </a:lvl2pPr>
            <a:lvl3pPr marL="1028700" indent="-205740" algn="l" defTabSz="411480" rtl="0" eaLnBrk="1" latinLnBrk="0" hangingPunct="1">
              <a:spcBef>
                <a:spcPct val="20000"/>
              </a:spcBef>
              <a:buClr>
                <a:schemeClr val="tx2"/>
              </a:buClr>
              <a:buSzPct val="100000"/>
              <a:buFont typeface="Wingdings" charset="2"/>
              <a:buChar char="§"/>
              <a:defRPr sz="1440" b="0" i="0" kern="120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Gill Sans" panose="020B0502020104020203" pitchFamily="34" charset="-79"/>
              </a:defRPr>
            </a:lvl3pPr>
            <a:lvl4pPr marL="1440180" indent="-205740" algn="l" defTabSz="41148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§"/>
              <a:defRPr sz="1440" b="0" i="0" kern="120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Gill Sans" panose="020B0502020104020203" pitchFamily="34" charset="-79"/>
              </a:defRPr>
            </a:lvl4pPr>
            <a:lvl5pPr marL="1851660" indent="-205740" algn="l" defTabSz="411480" rtl="0" eaLnBrk="1" latinLnBrk="0" hangingPunct="1">
              <a:spcBef>
                <a:spcPct val="20000"/>
              </a:spcBef>
              <a:buClr>
                <a:schemeClr val="tx2"/>
              </a:buClr>
              <a:buSzPct val="100000"/>
              <a:buFont typeface="Wingdings" charset="2"/>
              <a:buChar char="§"/>
              <a:defRPr sz="1440" b="0" i="0" kern="120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Gill Sans" panose="020B0502020104020203" pitchFamily="34" charset="-79"/>
              </a:defRPr>
            </a:lvl5pPr>
            <a:lvl6pPr marL="226314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462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10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758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>
                <a:latin typeface="+mn-lt"/>
                <a:cs typeface="+mn-cs"/>
              </a:rPr>
              <a:t>Augmented </a:t>
            </a:r>
            <a:r>
              <a:rPr lang="en-US" dirty="0" err="1">
                <a:latin typeface="+mn-lt"/>
                <a:cs typeface="+mn-cs"/>
              </a:rPr>
              <a:t>Tchebycheff</a:t>
            </a:r>
            <a:r>
              <a:rPr lang="en-US" dirty="0">
                <a:latin typeface="+mn-lt"/>
                <a:cs typeface="+mn-cs"/>
              </a:rPr>
              <a:t> scalarization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+mn-lt"/>
                <a:cs typeface="+mn-cs"/>
              </a:rPr>
              <a:t>Dynamically assignment of weights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2A5B44-C6BF-4091-A30D-BD3A3279C102}"/>
              </a:ext>
            </a:extLst>
          </p:cNvPr>
          <p:cNvSpPr/>
          <p:nvPr/>
        </p:nvSpPr>
        <p:spPr>
          <a:xfrm>
            <a:off x="8633648" y="1643963"/>
            <a:ext cx="34266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GP model for </a:t>
            </a:r>
            <a:r>
              <a:rPr lang="en-US" dirty="0">
                <a:solidFill>
                  <a:srgbClr val="FF0000"/>
                </a:solidFill>
              </a:rPr>
              <a:t>noisy</a:t>
            </a:r>
            <a:r>
              <a:rPr lang="en-US" dirty="0"/>
              <a:t> outputs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490447-FC8A-4ADB-87DA-9B3CCB5067C7}"/>
              </a:ext>
            </a:extLst>
          </p:cNvPr>
          <p:cNvSpPr/>
          <p:nvPr/>
        </p:nvSpPr>
        <p:spPr>
          <a:xfrm>
            <a:off x="9270263" y="1999152"/>
            <a:ext cx="260812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228600">
              <a:buFont typeface="Wingdings" panose="05000000000000000000" pitchFamily="2" charset="2"/>
              <a:buChar char="§"/>
            </a:pPr>
            <a:r>
              <a:rPr lang="en-US" dirty="0"/>
              <a:t>Outcome prediction at non-observed points</a:t>
            </a:r>
          </a:p>
          <a:p>
            <a:pPr marL="342900" lvl="1" indent="-228600">
              <a:buFont typeface="Wingdings" panose="05000000000000000000" pitchFamily="2" charset="2"/>
              <a:buChar char="§"/>
            </a:pPr>
            <a:r>
              <a:rPr lang="en-US" dirty="0"/>
              <a:t>Uncertainty estimate of outcomes</a:t>
            </a:r>
          </a:p>
          <a:p>
            <a:pPr marL="342900" lvl="1" indent="-228600">
              <a:buFont typeface="Wingdings" panose="05000000000000000000" pitchFamily="2" charset="2"/>
              <a:buChar char="§"/>
            </a:pPr>
            <a:r>
              <a:rPr lang="en-US" dirty="0"/>
              <a:t>Train a classifier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1AE93B-9BE1-4CF6-A749-21DB5CD45AA7}"/>
              </a:ext>
            </a:extLst>
          </p:cNvPr>
          <p:cNvSpPr/>
          <p:nvPr/>
        </p:nvSpPr>
        <p:spPr>
          <a:xfrm>
            <a:off x="939710" y="1466912"/>
            <a:ext cx="74743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Smartly choose next design point(s) for expensive observation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Infill criterion: Modified Expected Improvement * Probability feasibility</a:t>
            </a:r>
          </a:p>
          <a:p>
            <a:pPr marL="800100" lvl="1" indent="-342900" algn="ctr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Particle Swarm Optimization</a:t>
            </a:r>
          </a:p>
          <a:p>
            <a:pPr marL="800100" lvl="1" indent="-342900" algn="ctr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Logistic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4F25B3-9F81-4626-A3A5-2453579D3673}"/>
                  </a:ext>
                </a:extLst>
              </p:cNvPr>
              <p:cNvSpPr txBox="1"/>
              <p:nvPr/>
            </p:nvSpPr>
            <p:spPr>
              <a:xfrm>
                <a:off x="838200" y="2758815"/>
                <a:ext cx="2690160" cy="553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4F25B3-9F81-4626-A3A5-2453579D3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758815"/>
                <a:ext cx="2690160" cy="5536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5561FA17-F168-43E1-AF2A-7784883B6D11}"/>
              </a:ext>
            </a:extLst>
          </p:cNvPr>
          <p:cNvCxnSpPr>
            <a:cxnSpLocks/>
            <a:endCxn id="11" idx="3"/>
          </p:cNvCxnSpPr>
          <p:nvPr/>
        </p:nvCxnSpPr>
        <p:spPr>
          <a:xfrm rot="10800000" flipV="1">
            <a:off x="3528360" y="2637040"/>
            <a:ext cx="542854" cy="398582"/>
          </a:xfrm>
          <a:prstGeom prst="bentConnector3">
            <a:avLst>
              <a:gd name="adj1" fmla="val 354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591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5F4194-5049-413D-A554-8EF3CF9B5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0976"/>
          </a:xfrm>
        </p:spPr>
        <p:txBody>
          <a:bodyPr/>
          <a:lstStyle/>
          <a:p>
            <a:r>
              <a:rPr lang="en-US" dirty="0"/>
              <a:t>Experiment design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7ECFCBE-A820-481C-B0DA-6AD9E623C6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236671"/>
              </p:ext>
            </p:extLst>
          </p:nvPr>
        </p:nvGraphicFramePr>
        <p:xfrm>
          <a:off x="1096779" y="1417293"/>
          <a:ext cx="3952874" cy="19455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54256">
                  <a:extLst>
                    <a:ext uri="{9D8B030D-6E8A-4147-A177-3AD203B41FA5}">
                      <a16:colId xmlns:a16="http://schemas.microsoft.com/office/drawing/2014/main" val="1224611094"/>
                    </a:ext>
                  </a:extLst>
                </a:gridCol>
                <a:gridCol w="684152">
                  <a:extLst>
                    <a:ext uri="{9D8B030D-6E8A-4147-A177-3AD203B41FA5}">
                      <a16:colId xmlns:a16="http://schemas.microsoft.com/office/drawing/2014/main" val="3962166811"/>
                    </a:ext>
                  </a:extLst>
                </a:gridCol>
                <a:gridCol w="814466">
                  <a:extLst>
                    <a:ext uri="{9D8B030D-6E8A-4147-A177-3AD203B41FA5}">
                      <a16:colId xmlns:a16="http://schemas.microsoft.com/office/drawing/2014/main" val="3329705156"/>
                    </a:ext>
                  </a:extLst>
                </a:gridCol>
              </a:tblGrid>
              <a:tr h="914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Process parameters</a:t>
                      </a:r>
                    </a:p>
                  </a:txBody>
                  <a:tcPr marL="3620" marR="3620" marT="3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</a:t>
                      </a:r>
                    </a:p>
                  </a:txBody>
                  <a:tcPr marL="3620" marR="3620" marT="3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</a:t>
                      </a:r>
                    </a:p>
                  </a:txBody>
                  <a:tcPr marL="3620" marR="3620" marT="3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183920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u="none" strike="noStrike" dirty="0">
                          <a:effectLst/>
                        </a:rPr>
                        <a:t>Pre-processing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0" marR="3620" marT="3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0" marR="3620" marT="3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u="none" strike="noStrike">
                          <a:effectLst/>
                        </a:rPr>
                        <a:t>1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0" marR="3620" marT="3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42021840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u="none" strike="noStrike" dirty="0">
                          <a:effectLst/>
                        </a:rPr>
                        <a:t>Plasma power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0" marR="3620" marT="3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u="none" strike="noStrike" dirty="0">
                          <a:effectLst/>
                        </a:rPr>
                        <a:t>300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0" marR="3620" marT="3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u="none" strike="noStrike" dirty="0">
                          <a:effectLst/>
                        </a:rPr>
                        <a:t>500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0" marR="3620" marT="3620" marB="0" anchor="ctr"/>
                </a:tc>
                <a:extLst>
                  <a:ext uri="{0D108BD9-81ED-4DB2-BD59-A6C34878D82A}">
                    <a16:rowId xmlns:a16="http://schemas.microsoft.com/office/drawing/2014/main" val="2457377939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u="none" strike="noStrike" dirty="0">
                          <a:effectLst/>
                        </a:rPr>
                        <a:t>Plasma speed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0" marR="3620" marT="3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u="none" strike="noStrike">
                          <a:effectLst/>
                        </a:rPr>
                        <a:t>5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0" marR="3620" marT="3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u="none" strike="noStrike" dirty="0">
                          <a:effectLst/>
                        </a:rPr>
                        <a:t>250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0" marR="3620" marT="3620" marB="0" anchor="ctr"/>
                </a:tc>
                <a:extLst>
                  <a:ext uri="{0D108BD9-81ED-4DB2-BD59-A6C34878D82A}">
                    <a16:rowId xmlns:a16="http://schemas.microsoft.com/office/drawing/2014/main" val="2652639699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u="none" strike="noStrike" dirty="0">
                          <a:effectLst/>
                        </a:rPr>
                        <a:t>Distance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0" marR="3620" marT="3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u="none" strike="noStrike">
                          <a:effectLst/>
                        </a:rPr>
                        <a:t>0.2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0" marR="3620" marT="3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u="none" strike="noStrike" dirty="0">
                          <a:effectLst/>
                        </a:rPr>
                        <a:t>2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0" marR="3620" marT="3620" marB="0" anchor="ctr"/>
                </a:tc>
                <a:extLst>
                  <a:ext uri="{0D108BD9-81ED-4DB2-BD59-A6C34878D82A}">
                    <a16:rowId xmlns:a16="http://schemas.microsoft.com/office/drawing/2014/main" val="3665682196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u="none" strike="noStrike" dirty="0">
                          <a:effectLst/>
                        </a:rPr>
                        <a:t>Number of passes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0" marR="3620" marT="3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u="none" strike="noStrike" dirty="0">
                          <a:effectLst/>
                        </a:rPr>
                        <a:t>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0" marR="3620" marT="3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u="none" strike="noStrike" dirty="0">
                          <a:effectLst/>
                        </a:rPr>
                        <a:t>50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0" marR="3620" marT="3620" marB="0" anchor="ctr"/>
                </a:tc>
                <a:extLst>
                  <a:ext uri="{0D108BD9-81ED-4DB2-BD59-A6C34878D82A}">
                    <a16:rowId xmlns:a16="http://schemas.microsoft.com/office/drawing/2014/main" val="189466324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u="none" strike="noStrike" dirty="0">
                          <a:effectLst/>
                        </a:rPr>
                        <a:t>Real time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0" marR="3620" marT="3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u="none" strike="noStrike" dirty="0">
                          <a:effectLst/>
                        </a:rPr>
                        <a:t>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0" marR="3620" marT="3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u="none" strike="noStrike" dirty="0">
                          <a:effectLst/>
                        </a:rPr>
                        <a:t>120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20" marR="3620" marT="3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2146850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6E835D57-3E72-4A59-BCB6-019ECD5971D5}"/>
              </a:ext>
            </a:extLst>
          </p:cNvPr>
          <p:cNvSpPr/>
          <p:nvPr/>
        </p:nvSpPr>
        <p:spPr>
          <a:xfrm>
            <a:off x="390289" y="3616655"/>
            <a:ext cx="3401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NSGA-II with feasibility constraint</a:t>
            </a:r>
          </a:p>
        </p:txBody>
      </p:sp>
      <p:grpSp>
        <p:nvGrpSpPr>
          <p:cNvPr id="3078" name="Group 3077">
            <a:extLst>
              <a:ext uri="{FF2B5EF4-FFF2-40B4-BE49-F238E27FC236}">
                <a16:creationId xmlns:a16="http://schemas.microsoft.com/office/drawing/2014/main" id="{374B7F63-3E60-46B7-A970-809AD4992A4E}"/>
              </a:ext>
            </a:extLst>
          </p:cNvPr>
          <p:cNvGrpSpPr/>
          <p:nvPr/>
        </p:nvGrpSpPr>
        <p:grpSpPr>
          <a:xfrm>
            <a:off x="419743" y="3922753"/>
            <a:ext cx="5828657" cy="2733120"/>
            <a:chOff x="419743" y="3922753"/>
            <a:chExt cx="5828657" cy="273312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B51DFCA-BFF7-482E-9E4B-9F8B63A97FDF}"/>
                </a:ext>
              </a:extLst>
            </p:cNvPr>
            <p:cNvSpPr/>
            <p:nvPr/>
          </p:nvSpPr>
          <p:spPr>
            <a:xfrm>
              <a:off x="5251162" y="3922753"/>
              <a:ext cx="619125" cy="13445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B5ECD8-34B6-48AF-B81D-825DBF4BD0C6}"/>
                </a:ext>
              </a:extLst>
            </p:cNvPr>
            <p:cNvSpPr/>
            <p:nvPr/>
          </p:nvSpPr>
          <p:spPr>
            <a:xfrm>
              <a:off x="838200" y="3985987"/>
              <a:ext cx="619125" cy="25068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C19B83-12D9-44E9-BE51-013FDD69EC7A}"/>
                </a:ext>
              </a:extLst>
            </p:cNvPr>
            <p:cNvSpPr/>
            <p:nvPr/>
          </p:nvSpPr>
          <p:spPr>
            <a:xfrm>
              <a:off x="923925" y="4056794"/>
              <a:ext cx="457200" cy="111940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81B52C1-E585-4661-B17D-2CE6ECCFA7A3}"/>
                </a:ext>
              </a:extLst>
            </p:cNvPr>
            <p:cNvSpPr/>
            <p:nvPr/>
          </p:nvSpPr>
          <p:spPr>
            <a:xfrm>
              <a:off x="919162" y="5301348"/>
              <a:ext cx="457200" cy="111940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533BC7-6B0C-4D29-A07B-963DAF0FFAE1}"/>
                </a:ext>
              </a:extLst>
            </p:cNvPr>
            <p:cNvSpPr txBox="1"/>
            <p:nvPr/>
          </p:nvSpPr>
          <p:spPr>
            <a:xfrm>
              <a:off x="426131" y="4422940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3AC1AEE-588B-42C3-A4B6-B55835A8ABB1}"/>
                </a:ext>
              </a:extLst>
            </p:cNvPr>
            <p:cNvSpPr txBox="1"/>
            <p:nvPr/>
          </p:nvSpPr>
          <p:spPr>
            <a:xfrm>
              <a:off x="419743" y="5666178"/>
              <a:ext cx="340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02465C-C725-48E6-947B-9A63ED067227}"/>
                </a:ext>
              </a:extLst>
            </p:cNvPr>
            <p:cNvSpPr txBox="1"/>
            <p:nvPr/>
          </p:nvSpPr>
          <p:spPr>
            <a:xfrm>
              <a:off x="1457324" y="628654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0382F46-85FD-4492-8CA7-4DEF682A3E27}"/>
                </a:ext>
              </a:extLst>
            </p:cNvPr>
            <p:cNvSpPr/>
            <p:nvPr/>
          </p:nvSpPr>
          <p:spPr>
            <a:xfrm>
              <a:off x="2890861" y="3985347"/>
              <a:ext cx="619125" cy="25068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2766C99-BE9F-4852-AC8E-70EF6F6209C0}"/>
                </a:ext>
              </a:extLst>
            </p:cNvPr>
            <p:cNvSpPr/>
            <p:nvPr/>
          </p:nvSpPr>
          <p:spPr>
            <a:xfrm>
              <a:off x="2976586" y="4056154"/>
              <a:ext cx="457200" cy="914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2DA3C4A-1193-4619-A0B5-AD3DC1D6F310}"/>
                </a:ext>
              </a:extLst>
            </p:cNvPr>
            <p:cNvSpPr/>
            <p:nvPr/>
          </p:nvSpPr>
          <p:spPr>
            <a:xfrm>
              <a:off x="2971823" y="4949434"/>
              <a:ext cx="457200" cy="16863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D1EE9326-280B-4579-8084-C1A5A0E8D0E0}"/>
                </a:ext>
              </a:extLst>
            </p:cNvPr>
            <p:cNvSpPr/>
            <p:nvPr/>
          </p:nvSpPr>
          <p:spPr>
            <a:xfrm>
              <a:off x="2037631" y="5062352"/>
              <a:ext cx="371475" cy="342898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6D006FA-7763-467A-BA77-DDE3DB931875}"/>
                </a:ext>
              </a:extLst>
            </p:cNvPr>
            <p:cNvSpPr txBox="1"/>
            <p:nvPr/>
          </p:nvSpPr>
          <p:spPr>
            <a:xfrm>
              <a:off x="1424789" y="4005037"/>
              <a:ext cx="155177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Non-dominated sorting of feasible and non feasible configurations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0F41448-8007-4BC2-AAB3-CDD4ED7C7C9A}"/>
                </a:ext>
              </a:extLst>
            </p:cNvPr>
            <p:cNvSpPr/>
            <p:nvPr/>
          </p:nvSpPr>
          <p:spPr>
            <a:xfrm>
              <a:off x="2976586" y="4189502"/>
              <a:ext cx="457200" cy="2281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6CAB989-011A-45AD-BF4B-7C4318FD29F0}"/>
                </a:ext>
              </a:extLst>
            </p:cNvPr>
            <p:cNvSpPr/>
            <p:nvPr/>
          </p:nvSpPr>
          <p:spPr>
            <a:xfrm>
              <a:off x="2971823" y="4470703"/>
              <a:ext cx="457200" cy="41847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94E7A19-2974-4DBA-9893-87522F8D54B6}"/>
                </a:ext>
              </a:extLst>
            </p:cNvPr>
            <p:cNvSpPr/>
            <p:nvPr/>
          </p:nvSpPr>
          <p:spPr>
            <a:xfrm>
              <a:off x="2971823" y="5161909"/>
              <a:ext cx="457200" cy="38640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9FF1B48-0668-4FDC-96F0-7A5B185AE8C0}"/>
                </a:ext>
              </a:extLst>
            </p:cNvPr>
            <p:cNvSpPr/>
            <p:nvPr/>
          </p:nvSpPr>
          <p:spPr>
            <a:xfrm>
              <a:off x="2982124" y="5584922"/>
              <a:ext cx="457200" cy="54336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2C1E638-9C01-4232-AFC5-18EB3DA1F13A}"/>
                </a:ext>
              </a:extLst>
            </p:cNvPr>
            <p:cNvSpPr/>
            <p:nvPr/>
          </p:nvSpPr>
          <p:spPr>
            <a:xfrm>
              <a:off x="2982124" y="6175612"/>
              <a:ext cx="457200" cy="24037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D26A1EF-E8D9-47B7-8C81-87A850F60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378" y="4748873"/>
              <a:ext cx="180383" cy="18288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D1FCC34-6634-4888-A1C5-F1E95588A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14378" y="6281778"/>
              <a:ext cx="177817" cy="18288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B13F0CE-7672-4995-85AF-4293D81155A6}"/>
                    </a:ext>
                  </a:extLst>
                </p:cNvPr>
                <p:cNvSpPr txBox="1"/>
                <p:nvPr/>
              </p:nvSpPr>
              <p:spPr>
                <a:xfrm>
                  <a:off x="3050061" y="3996241"/>
                  <a:ext cx="290336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700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B13F0CE-7672-4995-85AF-4293D81155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0061" y="3996241"/>
                  <a:ext cx="290336" cy="20005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619E483-9A2C-452B-8C9C-A9ED7B2E93CB}"/>
                    </a:ext>
                  </a:extLst>
                </p:cNvPr>
                <p:cNvSpPr txBox="1"/>
                <p:nvPr/>
              </p:nvSpPr>
              <p:spPr>
                <a:xfrm>
                  <a:off x="3045296" y="4205797"/>
                  <a:ext cx="290336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700" b="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619E483-9A2C-452B-8C9C-A9ED7B2E93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5296" y="4205797"/>
                  <a:ext cx="290336" cy="20005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054CE06-040D-4DB7-A59D-67BCC756C2B4}"/>
                    </a:ext>
                  </a:extLst>
                </p:cNvPr>
                <p:cNvSpPr txBox="1"/>
                <p:nvPr/>
              </p:nvSpPr>
              <p:spPr>
                <a:xfrm>
                  <a:off x="3043094" y="4580591"/>
                  <a:ext cx="290336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700" b="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054CE06-040D-4DB7-A59D-67BCC756C2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3094" y="4580591"/>
                  <a:ext cx="290336" cy="20005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BF20351-8166-4B82-9E53-4561BD24C420}"/>
                    </a:ext>
                  </a:extLst>
                </p:cNvPr>
                <p:cNvSpPr txBox="1"/>
                <p:nvPr/>
              </p:nvSpPr>
              <p:spPr>
                <a:xfrm>
                  <a:off x="3050061" y="4928196"/>
                  <a:ext cx="290336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700" b="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BF20351-8166-4B82-9E53-4561BD24C4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0061" y="4928196"/>
                  <a:ext cx="290336" cy="20005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2204EF4-1FD5-4F2F-8031-62DA9378F6FF}"/>
                    </a:ext>
                  </a:extLst>
                </p:cNvPr>
                <p:cNvSpPr txBox="1"/>
                <p:nvPr/>
              </p:nvSpPr>
              <p:spPr>
                <a:xfrm>
                  <a:off x="3050061" y="5244877"/>
                  <a:ext cx="290336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700" b="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2204EF4-1FD5-4F2F-8031-62DA9378F6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0061" y="5244877"/>
                  <a:ext cx="290336" cy="20005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D325ADE-A691-45AA-8EE7-12DEF0E85313}"/>
                    </a:ext>
                  </a:extLst>
                </p:cNvPr>
                <p:cNvSpPr txBox="1"/>
                <p:nvPr/>
              </p:nvSpPr>
              <p:spPr>
                <a:xfrm>
                  <a:off x="3060018" y="5746164"/>
                  <a:ext cx="290336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700" b="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D325ADE-A691-45AA-8EE7-12DEF0E853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0018" y="5746164"/>
                  <a:ext cx="290336" cy="20005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09BFC1C8-C997-45BB-B261-7A13EAE4A3F9}"/>
                    </a:ext>
                  </a:extLst>
                </p:cNvPr>
                <p:cNvSpPr txBox="1"/>
                <p:nvPr/>
              </p:nvSpPr>
              <p:spPr>
                <a:xfrm>
                  <a:off x="3060041" y="6189502"/>
                  <a:ext cx="290336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700" b="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09BFC1C8-C997-45BB-B261-7A13EAE4A3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0041" y="6189502"/>
                  <a:ext cx="290336" cy="20005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84A44811-3501-4122-AD7B-ABEB626262B4}"/>
                </a:ext>
              </a:extLst>
            </p:cNvPr>
            <p:cNvSpPr/>
            <p:nvPr/>
          </p:nvSpPr>
          <p:spPr>
            <a:xfrm>
              <a:off x="3583485" y="5057775"/>
              <a:ext cx="371475" cy="342898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BF434B8-9AAC-479A-85DE-7A738D9D1A96}"/>
                </a:ext>
              </a:extLst>
            </p:cNvPr>
            <p:cNvCxnSpPr>
              <a:cxnSpLocks/>
            </p:cNvCxnSpPr>
            <p:nvPr/>
          </p:nvCxnSpPr>
          <p:spPr>
            <a:xfrm>
              <a:off x="3439324" y="4118311"/>
              <a:ext cx="192024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5DD0999-A257-46D4-ADD9-C9F5CE7F652F}"/>
                </a:ext>
              </a:extLst>
            </p:cNvPr>
            <p:cNvCxnSpPr>
              <a:cxnSpLocks/>
            </p:cNvCxnSpPr>
            <p:nvPr/>
          </p:nvCxnSpPr>
          <p:spPr>
            <a:xfrm>
              <a:off x="3439324" y="4324051"/>
              <a:ext cx="192024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1E2DA16-4EE7-46FA-8D9B-06D9F3F7E2B0}"/>
                </a:ext>
              </a:extLst>
            </p:cNvPr>
            <p:cNvCxnSpPr>
              <a:cxnSpLocks/>
            </p:cNvCxnSpPr>
            <p:nvPr/>
          </p:nvCxnSpPr>
          <p:spPr>
            <a:xfrm>
              <a:off x="3439324" y="4660302"/>
              <a:ext cx="192024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D75667C-9758-4D86-9C79-C7808DD345CB}"/>
                </a:ext>
              </a:extLst>
            </p:cNvPr>
            <p:cNvCxnSpPr>
              <a:cxnSpLocks/>
            </p:cNvCxnSpPr>
            <p:nvPr/>
          </p:nvCxnSpPr>
          <p:spPr>
            <a:xfrm>
              <a:off x="3429023" y="5054732"/>
              <a:ext cx="192024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B72747F-9F2D-4ABC-B960-E2EA25C7623D}"/>
                </a:ext>
              </a:extLst>
            </p:cNvPr>
            <p:cNvSpPr/>
            <p:nvPr/>
          </p:nvSpPr>
          <p:spPr>
            <a:xfrm>
              <a:off x="4067294" y="5161646"/>
              <a:ext cx="457200" cy="38640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240DD99-D88F-4F2F-91B2-3A402C792412}"/>
                </a:ext>
              </a:extLst>
            </p:cNvPr>
            <p:cNvGrpSpPr/>
            <p:nvPr/>
          </p:nvGrpSpPr>
          <p:grpSpPr>
            <a:xfrm>
              <a:off x="5336375" y="3993561"/>
              <a:ext cx="457712" cy="1231866"/>
              <a:chOff x="5305895" y="3993561"/>
              <a:chExt cx="457712" cy="1231866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4CE7F48-B356-4738-B4D9-3347D397A938}"/>
                  </a:ext>
                </a:extLst>
              </p:cNvPr>
              <p:cNvSpPr/>
              <p:nvPr/>
            </p:nvSpPr>
            <p:spPr>
              <a:xfrm>
                <a:off x="5306407" y="3993561"/>
                <a:ext cx="457200" cy="8956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AB211A5-927D-4C25-8CFD-B4B4AE72134F}"/>
                  </a:ext>
                </a:extLst>
              </p:cNvPr>
              <p:cNvSpPr/>
              <p:nvPr/>
            </p:nvSpPr>
            <p:spPr>
              <a:xfrm>
                <a:off x="5305895" y="4889180"/>
                <a:ext cx="457200" cy="33624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E30E575-EA2E-4877-B653-46A221CDE463}"/>
                </a:ext>
              </a:extLst>
            </p:cNvPr>
            <p:cNvCxnSpPr>
              <a:cxnSpLocks/>
            </p:cNvCxnSpPr>
            <p:nvPr/>
          </p:nvCxnSpPr>
          <p:spPr>
            <a:xfrm>
              <a:off x="466725" y="5229225"/>
              <a:ext cx="578167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1842228-B7DA-4EE6-A131-E742D5CC51F8}"/>
                </a:ext>
              </a:extLst>
            </p:cNvPr>
            <p:cNvSpPr txBox="1"/>
            <p:nvPr/>
          </p:nvSpPr>
          <p:spPr>
            <a:xfrm>
              <a:off x="3634212" y="3950521"/>
              <a:ext cx="1535988" cy="95410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Crowding distance sorting of feasible and non feasible configurations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6781A4B-1857-4336-819A-82785A25A877}"/>
                </a:ext>
              </a:extLst>
            </p:cNvPr>
            <p:cNvSpPr txBox="1"/>
            <p:nvPr/>
          </p:nvSpPr>
          <p:spPr>
            <a:xfrm>
              <a:off x="5879812" y="4371443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  <p:sp>
          <p:nvSpPr>
            <p:cNvPr id="45" name="Right Brace 44">
              <a:extLst>
                <a:ext uri="{FF2B5EF4-FFF2-40B4-BE49-F238E27FC236}">
                  <a16:creationId xmlns:a16="http://schemas.microsoft.com/office/drawing/2014/main" id="{5E6378CF-C5C7-4A3B-8A59-CC4F272E769C}"/>
                </a:ext>
              </a:extLst>
            </p:cNvPr>
            <p:cNvSpPr/>
            <p:nvPr/>
          </p:nvSpPr>
          <p:spPr>
            <a:xfrm>
              <a:off x="3583460" y="5584922"/>
              <a:ext cx="91440" cy="879736"/>
            </a:xfrm>
            <a:prstGeom prst="rightBrace">
              <a:avLst>
                <a:gd name="adj1" fmla="val 57813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ight Brace 53">
              <a:extLst>
                <a:ext uri="{FF2B5EF4-FFF2-40B4-BE49-F238E27FC236}">
                  <a16:creationId xmlns:a16="http://schemas.microsoft.com/office/drawing/2014/main" id="{6EB89356-2153-4F6E-BFF8-D549948D317B}"/>
                </a:ext>
              </a:extLst>
            </p:cNvPr>
            <p:cNvSpPr/>
            <p:nvPr/>
          </p:nvSpPr>
          <p:spPr>
            <a:xfrm>
              <a:off x="4557856" y="5259393"/>
              <a:ext cx="91440" cy="274320"/>
            </a:xfrm>
            <a:prstGeom prst="rightBrace">
              <a:avLst>
                <a:gd name="adj1" fmla="val 44791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8408B0A-B610-43D0-9572-7A5DCE0F7565}"/>
                </a:ext>
              </a:extLst>
            </p:cNvPr>
            <p:cNvSpPr txBox="1"/>
            <p:nvPr/>
          </p:nvSpPr>
          <p:spPr>
            <a:xfrm>
              <a:off x="4379240" y="5871589"/>
              <a:ext cx="8762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Rejected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2496EB7-863F-44FC-B6AC-A170034147AC}"/>
                </a:ext>
              </a:extLst>
            </p:cNvPr>
            <p:cNvCxnSpPr>
              <a:cxnSpLocks/>
              <a:stCxn id="45" idx="1"/>
              <a:endCxn id="55" idx="1"/>
            </p:cNvCxnSpPr>
            <p:nvPr/>
          </p:nvCxnSpPr>
          <p:spPr>
            <a:xfrm>
              <a:off x="3674900" y="6024790"/>
              <a:ext cx="704340" cy="6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CA43599-124C-4EA8-BF98-42778E985BA5}"/>
                </a:ext>
              </a:extLst>
            </p:cNvPr>
            <p:cNvCxnSpPr>
              <a:cxnSpLocks/>
              <a:stCxn id="54" idx="1"/>
              <a:endCxn id="55" idx="0"/>
            </p:cNvCxnSpPr>
            <p:nvPr/>
          </p:nvCxnSpPr>
          <p:spPr>
            <a:xfrm rot="10800000" flipH="1" flipV="1">
              <a:off x="4649296" y="5396553"/>
              <a:ext cx="168058" cy="475036"/>
            </a:xfrm>
            <a:prstGeom prst="bentConnector4">
              <a:avLst>
                <a:gd name="adj1" fmla="val 100602"/>
                <a:gd name="adj2" fmla="val 273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2012C000-A7A4-461D-B3CC-8562AACDC82C}"/>
              </a:ext>
            </a:extLst>
          </p:cNvPr>
          <p:cNvSpPr txBox="1"/>
          <p:nvPr/>
        </p:nvSpPr>
        <p:spPr>
          <a:xfrm>
            <a:off x="5344939" y="5404235"/>
            <a:ext cx="1797409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NSGA-II setting:</a:t>
            </a:r>
            <a:endParaRPr lang="en-US" sz="1400" dirty="0"/>
          </a:p>
          <a:p>
            <a:r>
              <a:rPr lang="en-US" sz="1400" dirty="0"/>
              <a:t>Population size: 10</a:t>
            </a:r>
          </a:p>
          <a:p>
            <a:r>
              <a:rPr lang="en-US" sz="1400" dirty="0"/>
              <a:t>Iterations: 20</a:t>
            </a:r>
          </a:p>
          <a:p>
            <a:r>
              <a:rPr lang="en-US" sz="1400" dirty="0"/>
              <a:t>P. crossover: 0.9</a:t>
            </a:r>
          </a:p>
          <a:p>
            <a:r>
              <a:rPr lang="en-US" sz="1400" dirty="0"/>
              <a:t>P. mutation: 0.5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327B5FB-7FA3-4681-855E-49ACF8F4E9E1}"/>
              </a:ext>
            </a:extLst>
          </p:cNvPr>
          <p:cNvSpPr/>
          <p:nvPr/>
        </p:nvSpPr>
        <p:spPr>
          <a:xfrm>
            <a:off x="5664443" y="1433855"/>
            <a:ext cx="3873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Acquisition function optimization: PSO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B898E0B-1BC9-4715-B01E-AEB7B435EAD3}"/>
                  </a:ext>
                </a:extLst>
              </p:cNvPr>
              <p:cNvSpPr txBox="1"/>
              <p:nvPr/>
            </p:nvSpPr>
            <p:spPr>
              <a:xfrm>
                <a:off x="6723469" y="1730475"/>
                <a:ext cx="4641042" cy="7315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numCol="2" rtlCol="0">
                <a:spAutoFit/>
              </a:bodyPr>
              <a:lstStyle/>
              <a:p>
                <a:r>
                  <a:rPr lang="en-US" sz="1400" dirty="0"/>
                  <a:t>Swarm size: 30</a:t>
                </a:r>
              </a:p>
              <a:p>
                <a:r>
                  <a:rPr lang="en-US" sz="1400" dirty="0"/>
                  <a:t>Function tolerance: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endParaRPr lang="en-US" sz="1400" b="0" dirty="0"/>
              </a:p>
              <a:p>
                <a:r>
                  <a:rPr lang="en-US" sz="1400" dirty="0"/>
                  <a:t>Iterations: 1800</a:t>
                </a:r>
              </a:p>
              <a:p>
                <a:r>
                  <a:rPr lang="en-US" sz="1400" dirty="0"/>
                  <a:t>Max stall iterations: 10</a:t>
                </a: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B898E0B-1BC9-4715-B01E-AEB7B435E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469" y="1730475"/>
                <a:ext cx="4641042" cy="731520"/>
              </a:xfrm>
              <a:prstGeom prst="rect">
                <a:avLst/>
              </a:prstGeom>
              <a:blipFill>
                <a:blip r:embed="rId11"/>
                <a:stretch>
                  <a:fillRect l="-394" t="-166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Rectangle 84">
            <a:extLst>
              <a:ext uri="{FF2B5EF4-FFF2-40B4-BE49-F238E27FC236}">
                <a16:creationId xmlns:a16="http://schemas.microsoft.com/office/drawing/2014/main" id="{8DF4D032-F028-4AB0-983A-028744F30782}"/>
              </a:ext>
            </a:extLst>
          </p:cNvPr>
          <p:cNvSpPr/>
          <p:nvPr/>
        </p:nvSpPr>
        <p:spPr>
          <a:xfrm>
            <a:off x="5664443" y="2658813"/>
            <a:ext cx="540512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MO-GP setting:</a:t>
            </a:r>
          </a:p>
          <a:p>
            <a:pPr marL="1033463"/>
            <a:r>
              <a:rPr lang="en-US" sz="1400" dirty="0"/>
              <a:t>Covariance function: Gaussian</a:t>
            </a:r>
          </a:p>
          <a:p>
            <a:pPr marL="1033463"/>
            <a:r>
              <a:rPr lang="en-US" sz="1400" dirty="0"/>
              <a:t>Initial design size: 30 (LHS)</a:t>
            </a:r>
          </a:p>
          <a:p>
            <a:pPr marL="1033463"/>
            <a:r>
              <a:rPr lang="en-US" sz="1400" dirty="0"/>
              <a:t>Iterations: 180</a:t>
            </a:r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532F2093-1C78-4DAD-8E76-CE3635DA251E}"/>
              </a:ext>
            </a:extLst>
          </p:cNvPr>
          <p:cNvSpPr/>
          <p:nvPr/>
        </p:nvSpPr>
        <p:spPr>
          <a:xfrm>
            <a:off x="7329780" y="4590135"/>
            <a:ext cx="4228722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1400" dirty="0"/>
              <a:t>Expensive evaluations for NSGA-II and GP (budget): </a:t>
            </a:r>
            <a:r>
              <a:rPr lang="en-US" sz="1400" b="1" dirty="0"/>
              <a:t>210</a:t>
            </a:r>
          </a:p>
          <a:p>
            <a:r>
              <a:rPr lang="en-US" sz="1400" dirty="0"/>
              <a:t>Comparison metric: Hypervolume indicator</a:t>
            </a:r>
          </a:p>
        </p:txBody>
      </p:sp>
    </p:spTree>
    <p:extLst>
      <p:ext uri="{BB962C8B-B14F-4D97-AF65-F5344CB8AC3E}">
        <p14:creationId xmlns:p14="http://schemas.microsoft.com/office/powerpoint/2010/main" val="2380396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5F4194-5049-413D-A554-8EF3CF9B5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B2DCA371-0BF8-4A41-B513-F1261B0CA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1988458"/>
            <a:ext cx="5433392" cy="285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48307E-F125-4B1A-BACD-6791B244D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199" y="2036027"/>
            <a:ext cx="4918538" cy="27567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245C60-34F0-487B-AAB4-C924021FD8A2}"/>
              </a:ext>
            </a:extLst>
          </p:cNvPr>
          <p:cNvSpPr/>
          <p:nvPr/>
        </p:nvSpPr>
        <p:spPr>
          <a:xfrm>
            <a:off x="824607" y="5185674"/>
            <a:ext cx="106153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MO-GP converges to a hypervolume that is superior to the one obtained with NSGA-II, requiring only a fraction of the allowed function evaluations</a:t>
            </a:r>
          </a:p>
        </p:txBody>
      </p:sp>
    </p:spTree>
    <p:extLst>
      <p:ext uri="{BB962C8B-B14F-4D97-AF65-F5344CB8AC3E}">
        <p14:creationId xmlns:p14="http://schemas.microsoft.com/office/powerpoint/2010/main" val="656245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1637</TotalTime>
  <Words>786</Words>
  <Application>Microsoft Office PowerPoint</Application>
  <PresentationFormat>Widescreen</PresentationFormat>
  <Paragraphs>151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Multi-objective simulation optimization of the adhesive bonding process of materials</vt:lpstr>
      <vt:lpstr>Motivation</vt:lpstr>
      <vt:lpstr>Objective</vt:lpstr>
      <vt:lpstr>Multi-objective optimization</vt:lpstr>
      <vt:lpstr>Metamodel-based optimization</vt:lpstr>
      <vt:lpstr>Gaussian Process with heteroscedastic noise</vt:lpstr>
      <vt:lpstr>Approach</vt:lpstr>
      <vt:lpstr>Experiment design</vt:lpstr>
      <vt:lpstr>Results</vt:lpstr>
      <vt:lpstr>Conclusions and future work</vt:lpstr>
      <vt:lpstr>Multi-objective simulation optimization of the adhesive bonding process of materials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Alejandro Morales</dc:creator>
  <cp:keywords>WSC2021</cp:keywords>
  <cp:lastModifiedBy>MORALES HERNÁNDEZ Alejandro</cp:lastModifiedBy>
  <cp:revision>50</cp:revision>
  <dcterms:created xsi:type="dcterms:W3CDTF">2021-10-21T20:47:57Z</dcterms:created>
  <dcterms:modified xsi:type="dcterms:W3CDTF">2025-10-03T15:12:09Z</dcterms:modified>
</cp:coreProperties>
</file>